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png" ContentType="image/png"/>
  <Default Extension="gif" ContentType="image/gif"/>
  <Default Extension="m4v" ContentType="video/mp4"/>
  <Default Extension="mp4" ContentType="video/mp4"/>
  <Default Extension="svg" ContentType="image/svg+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9"/>
  </p:notesMasterIdLst>
  <p:sldSz cx="12192000" cy="6858000" type="custom"/>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13"/>
  </p:normalViewPr>
  <p:slideViewPr>
    <p:cSldViewPr snapToGrid="0" snapToObjects="1">
      <p:cViewPr varScale="1">
        <p:scale>
          <a:sx n="119" d="100"/>
          <a:sy n="119" d="100"/>
        </p:scale>
        <p:origin x="31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  <Relationship Id="rId1" Target="slideMasters/slideMaster1.xml" Type="http://schemas.openxmlformats.org/officeDocument/2006/relationships/slideMaster"/>  <Relationship Id="rId2" Target="slides/slide1.xml" Type="http://schemas.openxmlformats.org/officeDocument/2006/relationships/slide"/>  <Relationship Id="rId3" Target="slides/slide2.xml" Type="http://schemas.openxmlformats.org/officeDocument/2006/relationships/slide"/>  <Relationship Id="rId4" Target="slides/slide3.xml" Type="http://schemas.openxmlformats.org/officeDocument/2006/relationships/slide"/>  <Relationship Id="rId5" Target="slides/slide4.xml" Type="http://schemas.openxmlformats.org/officeDocument/2006/relationships/slide"/>  <Relationship Id="rId6" Target="slides/slide5.xml" Type="http://schemas.openxmlformats.org/officeDocument/2006/relationships/slide"/>  <Relationship Id="rId7" Target="slides/slide6.xml" Type="http://schemas.openxmlformats.org/officeDocument/2006/relationships/slide"/>  <Relationship Id="rId8" Target="slides/slide7.xml" Type="http://schemas.openxmlformats.org/officeDocument/2006/relationships/slide"/>  <Relationship Id="rId9" Target="slides/slide8.xml" Type="http://schemas.openxmlformats.org/officeDocument/2006/relationships/slide"/>  <Relationship Id="rId10" Target="slides/slide9.xml" Type="http://schemas.openxmlformats.org/officeDocument/2006/relationships/slide"/>  <Relationship Id="rId11" Target="slides/slide10.xml" Type="http://schemas.openxmlformats.org/officeDocument/2006/relationships/slide"/>  <Relationship Id="rId12" Target="slides/slide11.xml" Type="http://schemas.openxmlformats.org/officeDocument/2006/relationships/slide"/>  <Relationship Id="rId13" Target="slides/slide12.xml" Type="http://schemas.openxmlformats.org/officeDocument/2006/relationships/slide"/>  <Relationship Id="rId14" Target="slides/slide13.xml" Type="http://schemas.openxmlformats.org/officeDocument/2006/relationships/slide"/>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19" Type="http://schemas.openxmlformats.org/officeDocument/2006/relationships/notesMaster" Target="notesMasters/notesMaster1.xml"/></Relationships>
</file>

<file path=ppt/notesMasters/_rels/notesMaster1.xml.rels><?xml version="1.0" encoding="UTF-8"?>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smtClean="0"/>
              <a:t>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smtClean="0"/>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ustDataLst/>
  </p:cSld>
  <p:clrMapOvr>
    <a:masterClrMapping/>
  </p:clrMapOvr>
</p:sldLayout>
</file>

<file path=ppt/slideMasters/_rels/slideMaster1.xml.rels><?xml version="1.0" encoding="UTF-8" standalone="yes"?><Relationships xmlns="http://schemas.openxmlformats.org/package/2006/relationships"><Relationship Id="rId1" Target="../slideLayouts/slideLayout1.xml" Type="http://schemas.openxmlformats.org/officeDocument/2006/relationships/slideLayout"/><Relationship Id="rId2" Target="../theme/theme1.xml" Type="http://schemas.openxmlformats.org/officeDocument/2006/relationships/theme"/></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arget="../media/image1.png" Type="http://schemas.openxmlformats.org/officeDocument/2006/relationships/image"/><Relationship Id="rId2" Target="../slideLayouts/slideLayout1.xml" Type="http://schemas.openxmlformats.org/officeDocument/2006/relationships/slideLayout"/><Relationship Id="rId3" Target="../notesSlides/notesSlide1.xml" Type="http://schemas.openxmlformats.org/officeDocument/2006/relationships/notesSlide"/></Relationships>
</file>

<file path=ppt/slides/_rels/slide2.xml.rels><?xml version="1.0" encoding="UTF-8" standalone="yes"?><Relationships xmlns="http://schemas.openxmlformats.org/package/2006/relationships"><Relationship Id="rId1" Target="../slideLayouts/slideLayout1.xml" Type="http://schemas.openxmlformats.org/officeDocument/2006/relationships/slideLayout"/><Relationship Id="rId2" Target="../notesSlides/notesSlide2.xml" Type="http://schemas.openxmlformats.org/officeDocument/2006/relationships/notesSlide"/></Relationships>
</file>

<file path=ppt/slides/_rels/slide3.xml.rels><?xml version="1.0" encoding="UTF-8" standalone="yes"?><Relationships xmlns="http://schemas.openxmlformats.org/package/2006/relationships"><Relationship Id="rId1" Target="../media/image2.png" Type="http://schemas.openxmlformats.org/officeDocument/2006/relationships/image"/><Relationship Id="rId2" Target="../slideLayouts/slideLayout1.xml" Type="http://schemas.openxmlformats.org/officeDocument/2006/relationships/slideLayout"/><Relationship Id="rId3" Target="../notesSlides/notesSlide3.xml" Type="http://schemas.openxmlformats.org/officeDocument/2006/relationships/notesSlide"/></Relationships>
</file>

<file path=ppt/slides/_rels/slide4.xml.rels><?xml version="1.0" encoding="UTF-8" standalone="yes"?><Relationships xmlns="http://schemas.openxmlformats.org/package/2006/relationships"><Relationship Id="rId1" Target="../media/image3.png" Type="http://schemas.openxmlformats.org/officeDocument/2006/relationships/image"/><Relationship Id="rId2" Target="../media/image4.sv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slideLayouts/slideLayout1.xml" Type="http://schemas.openxmlformats.org/officeDocument/2006/relationships/slideLayout"/><Relationship Id="rId10" Target="../notesSlides/notesSlide4.xml" Type="http://schemas.openxmlformats.org/officeDocument/2006/relationships/notesSlide"/></Relationships>
</file>

<file path=ppt/slides/_rels/slide5.xml.rels><?xml version="1.0" encoding="UTF-8" standalone="yes"?><Relationships xmlns="http://schemas.openxmlformats.org/package/2006/relationships"><Relationship Id="rId1" Target="../media/image11.png" Type="http://schemas.openxmlformats.org/officeDocument/2006/relationships/image"/><Relationship Id="rId2" Target="../slideLayouts/slideLayout1.xml" Type="http://schemas.openxmlformats.org/officeDocument/2006/relationships/slideLayout"/><Relationship Id="rId3" Target="../notesSlides/notesSlide5.xml" Type="http://schemas.openxmlformats.org/officeDocument/2006/relationships/notesSlide"/></Relationships>
</file>

<file path=ppt/slides/_rels/slide6.xml.rels><?xml version="1.0" encoding="UTF-8" standalone="yes"?><Relationships xmlns="http://schemas.openxmlformats.org/package/2006/relationships"><Relationship Id="rId1" Target="../media/image12.png" Type="http://schemas.openxmlformats.org/officeDocument/2006/relationships/image"/><Relationship Id="rId2" Target="../media/image13.svg" Type="http://schemas.openxmlformats.org/officeDocument/2006/relationships/image"/><Relationship Id="rId3" Target="../media/image14.png" Type="http://schemas.openxmlformats.org/officeDocument/2006/relationships/image"/><Relationship Id="rId4" Target="../media/image15.svg" Type="http://schemas.openxmlformats.org/officeDocument/2006/relationships/image"/><Relationship Id="rId5" Target="../media/image16.png" Type="http://schemas.openxmlformats.org/officeDocument/2006/relationships/image"/><Relationship Id="rId6" Target="../media/image17.svg" Type="http://schemas.openxmlformats.org/officeDocument/2006/relationships/image"/><Relationship Id="rId7" Target="../media/image18.png" Type="http://schemas.openxmlformats.org/officeDocument/2006/relationships/image"/><Relationship Id="rId8" Target="../media/image19.svg" Type="http://schemas.openxmlformats.org/officeDocument/2006/relationships/image"/><Relationship Id="rId9" Target="../media/image20.png" Type="http://schemas.openxmlformats.org/officeDocument/2006/relationships/image"/><Relationship Id="rId10" Target="../media/image21.svg" Type="http://schemas.openxmlformats.org/officeDocument/2006/relationships/image"/><Relationship Id="rId11" Target="../media/image22.png" Type="http://schemas.openxmlformats.org/officeDocument/2006/relationships/image"/><Relationship Id="rId12" Target="../media/image23.svg" Type="http://schemas.openxmlformats.org/officeDocument/2006/relationships/image"/><Relationship Id="rId13" Target="../media/image24.png" Type="http://schemas.openxmlformats.org/officeDocument/2006/relationships/image"/><Relationship Id="rId14" Target="../media/image25.svg" Type="http://schemas.openxmlformats.org/officeDocument/2006/relationships/image"/><Relationship Id="rId15" Target="../slideLayouts/slideLayout1.xml" Type="http://schemas.openxmlformats.org/officeDocument/2006/relationships/slideLayout"/><Relationship Id="rId16" Target="../notesSlides/notesSlide6.xml" Type="http://schemas.openxmlformats.org/officeDocument/2006/relationships/notesSlide"/></Relationships>
</file>

<file path=ppt/slides/_rels/slide7.xml.rels><?xml version="1.0" encoding="UTF-8" standalone="yes"?><Relationships xmlns="http://schemas.openxmlformats.org/package/2006/relationships"><Relationship Id="rId1" Target="../media/image26.png" Type="http://schemas.openxmlformats.org/officeDocument/2006/relationships/image"/><Relationship Id="rId2" Target="../media/image27.svg" Type="http://schemas.openxmlformats.org/officeDocument/2006/relationships/image"/><Relationship Id="rId3" Target="../media/image28.png" Type="http://schemas.openxmlformats.org/officeDocument/2006/relationships/image"/><Relationship Id="rId4" Target="../media/image29.svg" Type="http://schemas.openxmlformats.org/officeDocument/2006/relationships/image"/><Relationship Id="rId5" Target="../media/image30.png" Type="http://schemas.openxmlformats.org/officeDocument/2006/relationships/image"/><Relationship Id="rId6" Target="../media/image31.svg" Type="http://schemas.openxmlformats.org/officeDocument/2006/relationships/image"/><Relationship Id="rId7" Target="../media/image32.png" Type="http://schemas.openxmlformats.org/officeDocument/2006/relationships/image"/><Relationship Id="rId8" Target="../media/image33.svg" Type="http://schemas.openxmlformats.org/officeDocument/2006/relationships/image"/><Relationship Id="rId9" Target="../media/image34.png" Type="http://schemas.openxmlformats.org/officeDocument/2006/relationships/image"/><Relationship Id="rId10" Target="../media/image35.svg" Type="http://schemas.openxmlformats.org/officeDocument/2006/relationships/image"/><Relationship Id="rId11" Target="../media/image36.png" Type="http://schemas.openxmlformats.org/officeDocument/2006/relationships/image"/><Relationship Id="rId12" Target="../media/image37.svg" Type="http://schemas.openxmlformats.org/officeDocument/2006/relationships/image"/><Relationship Id="rId13" Target="../media/image38.png" Type="http://schemas.openxmlformats.org/officeDocument/2006/relationships/image"/><Relationship Id="rId14" Target="../media/image39.svg" Type="http://schemas.openxmlformats.org/officeDocument/2006/relationships/image"/><Relationship Id="rId15" Target="../media/image40.png" Type="http://schemas.openxmlformats.org/officeDocument/2006/relationships/image"/><Relationship Id="rId16" Target="../media/image41.svg" Type="http://schemas.openxmlformats.org/officeDocument/2006/relationships/image"/><Relationship Id="rId17" Target="../slideLayouts/slideLayout1.xml" Type="http://schemas.openxmlformats.org/officeDocument/2006/relationships/slideLayout"/><Relationship Id="rId18" Target="../notesSlides/notesSlide7.xml" Type="http://schemas.openxmlformats.org/officeDocument/2006/relationships/notesSlide"/></Relationships>
</file>

<file path=ppt/slides/_rels/slide8.xml.rels><?xml version="1.0" encoding="UTF-8" standalone="yes"?><Relationships xmlns="http://schemas.openxmlformats.org/package/2006/relationships"><Relationship Id="rId1" Target="../slideLayouts/slideLayout1.xml" Type="http://schemas.openxmlformats.org/officeDocument/2006/relationships/slideLayout"/><Relationship Id="rId2" Target="../notesSlides/notesSlide8.xml" Type="http://schemas.openxmlformats.org/officeDocument/2006/relationships/notesSlide"/></Relationships>
</file>

<file path=ppt/slides/_rels/slide9.xml.rels><?xml version="1.0" encoding="UTF-8" standalone="yes"?><Relationships xmlns="http://schemas.openxmlformats.org/package/2006/relationships"><Relationship Id="rId1" Target="../media/image42.png" Type="http://schemas.openxmlformats.org/officeDocument/2006/relationships/image"/><Relationship Id="rId2" Target="../media/image43.png" Type="http://schemas.openxmlformats.org/officeDocument/2006/relationships/image"/><Relationship Id="rId3" Target="../media/image44.png" Type="http://schemas.openxmlformats.org/officeDocument/2006/relationships/image"/><Relationship Id="rId4" Target="../media/image45.png" Type="http://schemas.openxmlformats.org/officeDocument/2006/relationships/image"/><Relationship Id="rId5" Target="../slideLayouts/slideLayout1.xml" Type="http://schemas.openxmlformats.org/officeDocument/2006/relationships/slideLayout"/><Relationship Id="rId6" Target="../notesSlides/notesSlide9.xml" Type="http://schemas.openxmlformats.org/officeDocument/2006/relationships/notesSlide"/></Relationships>
</file>

<file path=ppt/slides/_rels/slide10.xml.rels><?xml version="1.0" encoding="UTF-8" standalone="yes"?><Relationships xmlns="http://schemas.openxmlformats.org/package/2006/relationships"><Relationship Id="rId1" Target="../slideLayouts/slideLayout1.xml" Type="http://schemas.openxmlformats.org/officeDocument/2006/relationships/slideLayout"/><Relationship Id="rId2" Target="../notesSlides/notesSlide10.xml" Type="http://schemas.openxmlformats.org/officeDocument/2006/relationships/notesSlide"/></Relationships>
</file>

<file path=ppt/slides/_rels/slide11.xml.rels><?xml version="1.0" encoding="UTF-8" standalone="yes"?><Relationships xmlns="http://schemas.openxmlformats.org/package/2006/relationships"><Relationship Id="rId1" Target="../slideLayouts/slideLayout1.xml" Type="http://schemas.openxmlformats.org/officeDocument/2006/relationships/slideLayout"/><Relationship Id="rId2" Target="../notesSlides/notesSlide11.xml" Type="http://schemas.openxmlformats.org/officeDocument/2006/relationships/notesSlide"/></Relationships>
</file>

<file path=ppt/slides/_rels/slide12.xml.rels><?xml version="1.0" encoding="UTF-8" standalone="yes"?><Relationships xmlns="http://schemas.openxmlformats.org/package/2006/relationships"><Relationship Id="rId1" Target="../media/image46.png" Type="http://schemas.openxmlformats.org/officeDocument/2006/relationships/image"/><Relationship Id="rId2" Target="../slideLayouts/slideLayout1.xml" Type="http://schemas.openxmlformats.org/officeDocument/2006/relationships/slideLayout"/><Relationship Id="rId3" Target="../notesSlides/notesSlide12.xml" Type="http://schemas.openxmlformats.org/officeDocument/2006/relationships/notesSlide"/></Relationships>
</file>

<file path=ppt/slides/_rels/slide13.xml.rels><?xml version="1.0" encoding="UTF-8" standalone="yes"?><Relationships xmlns="http://schemas.openxmlformats.org/package/2006/relationships"><Relationship Id="rId1" Target="../media/image47.png" Type="http://schemas.openxmlformats.org/officeDocument/2006/relationships/image"/><Relationship Id="rId2" Target="../slideLayouts/slideLayout1.xml" Type="http://schemas.openxmlformats.org/officeDocument/2006/relationships/slideLayout"/><Relationship Id="rId3" Target="../notesSlides/notesSlide13.xml" Type="http://schemas.openxmlformats.org/officeDocument/2006/relationships/notesSlide"/></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a:effectLst/>
      </p:bgPr>
    </p:bg>
    <p:spTree>
      <p:nvGrpSpPr>
        <p:cNvPr id="1" name=""/>
        <p:cNvGrpSpPr/>
        <p:nvPr/>
      </p:nvGrpSpPr>
      <p:grpSpPr>
        <a:xfrm>
          <a:off x="0" y="0"/>
          <a:ext cx="0" cy="0"/>
          <a:chOff x="0" y="0"/>
          <a:chExt cx="0" cy="0"/>
        </a:xfrm>
      </p:grpSpPr>
      <p:sp>
        <p:nvSpPr>
          <p:cNvPr id="2" name="Object 1"/>
          <p:cNvSpPr/>
          <p:nvPr/>
        </p:nvSpPr>
        <p:spPr>
          <a:xfrm>
            <a:off x="380905" y="5129121"/>
            <a:ext cx="7573339" cy="1072247"/>
          </a:xfrm>
          <a:prstGeom prst="rect">
            <a:avLst/>
          </a:prstGeom>
          <a:noFill/>
        </p:spPr>
        <p:txBody>
          <a:bodyPr wrap="square" rtlCol="0" anchor="ctr" bIns="0" lIns="0" rIns="0" tIns="0"/>
          <a:lstStyle/>
          <a:p>
            <a:pPr algn="l">
              <a:lnSpc>
                <a:spcPts val="4223"/>
              </a:lnSpc>
              <a:buNone/>
            </a:pPr>
            <a:r>
              <a:rPr lang="en-US" b="1" sz="4641" spc="47" kern="0" dirty="0" smtClean="0">
                <a:solidFill>
                  <a:srgbClr val="ffffff">
                    <a:alpha val="90000"/>
                  </a:srgbClr>
                </a:solidFill>
                <a:latin typeface="Bebas Neue" pitchFamily="34" charset="0"/>
                <a:ea typeface="Bebas Neue" pitchFamily="34" charset="-122"/>
                <a:cs typeface="Bebas Neue" pitchFamily="34" charset="-120"/>
              </a:rPr>
              <a:t>Accountability and Omnipresence: Mastering What Comes Next</a:t>
            </a:r>
            <a:endParaRPr lang="en-US" dirty="0"/>
          </a:p>
        </p:txBody>
      </p:sp>
      <p:sp>
        <p:nvSpPr>
          <p:cNvPr id="3" name="Object 2"/>
          <p:cNvSpPr/>
          <p:nvPr/>
        </p:nvSpPr>
        <p:spPr>
          <a:xfrm>
            <a:off x="380905" y="6298498"/>
            <a:ext cx="7573339" cy="167955"/>
          </a:xfrm>
          <a:prstGeom prst="rect">
            <a:avLst/>
          </a:prstGeom>
          <a:noFill/>
        </p:spPr>
        <p:txBody>
          <a:bodyPr wrap="square" rtlCol="0" anchor="ctr" bIns="0" lIns="0" rIns="0" tIns="0"/>
          <a:lstStyle/>
          <a:p>
            <a:pPr algn="l">
              <a:lnSpc>
                <a:spcPts val="1323"/>
              </a:lnSpc>
              <a:spcBef>
                <a:spcPts val="750"/>
              </a:spcBef>
              <a:buNone/>
            </a:pPr>
            <a:r>
              <a:rPr lang="en-US" sz="1002" spc="20" kern="0" dirty="0" smtClean="0">
                <a:solidFill>
                  <a:srgbClr val="ffffff">
                    <a:alpha val="80000"/>
                  </a:srgbClr>
                </a:solidFill>
                <a:latin typeface="Source Sans Pro" pitchFamily="34" charset="0"/>
                <a:ea typeface="Source Sans Pro" pitchFamily="34" charset="-122"/>
                <a:cs typeface="Source Sans Pro" pitchFamily="34" charset="-120"/>
              </a:rPr>
              <a:t>Explore the journey of self-discovery, overcoming resistance, and building strategic omnipresence to amplify your impact.</a:t>
            </a:r>
            <a:endParaRPr lang="en-US" dirty="0"/>
          </a:p>
        </p:txBody>
      </p:sp>
      <p:sp>
        <p:nvSpPr>
          <p:cNvPr id="4" name="Object 3"/>
          <p:cNvSpPr/>
          <p:nvPr/>
        </p:nvSpPr>
        <p:spPr>
          <a:xfrm>
            <a:off x="0" y="0"/>
            <a:ext cx="12188952" cy="4761309"/>
          </a:xfrm>
          <a:prstGeom prst="rect">
            <a:avLst/>
          </a:prstGeom>
          <a:solidFill>
            <a:srgbClr val="000000">
              <a:alpha val="0000"/>
            </a:srgbClr>
          </a:solidFill>
        </p:spPr>
      </p:sp>
      <p:pic>
        <p:nvPicPr>
          <p:cNvPr id="5" name="Object 4" descr="Accountability and Omnipresence_ Mastering What Comes Next.jpg">    </p:cNvPr>
          <p:cNvPicPr>
            <a:picLocks noChangeAspect="1"/>
          </p:cNvPicPr>
          <p:nvPr/>
        </p:nvPicPr>
        <p:blipFill>
          <a:blip r:embed="rId1"/>
          <a:srcRect l="0" r="0" t="15445" b="15445"/>
          <a:stretch/>
        </p:blipFill>
        <p:spPr>
          <a:xfrm>
            <a:off x="0" y="0"/>
            <a:ext cx="12188952" cy="4761309"/>
          </a:xfrm>
          <a:prstGeom prst="rect">
            <a:avLst/>
          </a:prstGeom>
        </p:spPr>
      </p:pic>
    </p:spTree>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00000"/>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rtlCol="0" anchor="t" bIns="0" lIns="0" rIns="0" tIns="0"/>
          <a:lstStyle/>
          <a:p>
            <a:pPr algn="ctr">
              <a:lnSpc>
                <a:spcPts val="4266"/>
              </a:lnSpc>
              <a:buNone/>
            </a:pPr>
            <a:r>
              <a:rPr lang="en-US" b="1" sz="4688" spc="47" kern="0" dirty="0" smtClean="0">
                <a:solidFill>
                  <a:srgbClr val="ffffff">
                    <a:alpha val="90000"/>
                  </a:srgbClr>
                </a:solidFill>
                <a:latin typeface="Bebas Neue" pitchFamily="34" charset="0"/>
                <a:ea typeface="Bebas Neue" pitchFamily="34" charset="-122"/>
                <a:cs typeface="Bebas Neue" pitchFamily="34" charset="-120"/>
              </a:rPr>
              <a:t>Starting with Accountability</a:t>
            </a:r>
            <a:endParaRPr lang="en-US" dirty="0"/>
          </a:p>
        </p:txBody>
      </p:sp>
      <p:sp>
        <p:nvSpPr>
          <p:cNvPr id="3" name="Object 2"/>
          <p:cNvSpPr/>
          <p:nvPr/>
        </p:nvSpPr>
        <p:spPr>
          <a:xfrm>
            <a:off x="952262" y="1900358"/>
            <a:ext cx="5446938" cy="4208521"/>
          </a:xfrm>
          <a:prstGeom prst="rect">
            <a:avLst/>
          </a:prstGeom>
          <a:noFill/>
        </p:spPr>
        <p:txBody>
          <a:bodyPr wrap="square" rtlCol="0" anchor="t" bIns="0" lIns="0" rIns="0" tIns="0"/>
          <a:lstStyle/>
          <a:p>
            <a:pPr algn="l" marL="242900" indent="-242900">
              <a:lnSpc>
                <a:spcPts val="2021"/>
              </a:lnSpc>
              <a:buSzPct val="100000"/>
              <a:buChar char="•"/>
            </a:pPr>
            <a:r>
              <a:rPr lang="en-US" sz="1701" spc="34" kern="0" dirty="0" smtClean="0">
                <a:solidFill>
                  <a:srgbClr val="ffffff">
                    <a:alpha val="90000"/>
                  </a:srgbClr>
                </a:solidFill>
                <a:latin typeface="Source Sans Pro" pitchFamily="34" charset="0"/>
                <a:ea typeface="Source Sans Pro" pitchFamily="34" charset="-122"/>
                <a:cs typeface="Source Sans Pro" pitchFamily="34" charset="-120"/>
              </a:rPr>
              <a:t>Participants' video sharing experiences</a:t>
            </a:r>
          </a:p>
          <a:p>
            <a:pPr algn="l" lvl="1">
              <a:lnSpc>
                <a:spcPts val="1435"/>
              </a:lnSpc>
              <a:spcBef>
                <a:spcPts val="250"/>
              </a:spcBef>
              <a:buNone/>
            </a:pPr>
            <a:r>
              <a:rPr lang="en-US" sz="1087" spc="22" kern="0" dirty="0" smtClean="0">
                <a:solidFill>
                  <a:srgbClr val="ffffff">
                    <a:alpha val="80000"/>
                  </a:srgbClr>
                </a:solidFill>
                <a:latin typeface="Source Sans Pro" pitchFamily="34" charset="0"/>
                <a:ea typeface="Source Sans Pro" pitchFamily="34" charset="-122"/>
                <a:cs typeface="Source Sans Pro" pitchFamily="34" charset="-120"/>
              </a:rPr>
              <a:t>Participants shared 60-second videos to articulate their accomplishments, future plans, and what the world can count on them for next. One participant, Michael, shared a 2-minute video showcasing his progress.</a:t>
            </a:r>
          </a:p>
          <a:p>
            <a:pPr algn="l" marL="242900" indent="-242900">
              <a:lnSpc>
                <a:spcPts val="2021"/>
              </a:lnSpc>
              <a:spcBef>
                <a:spcPts val="1769"/>
              </a:spcBef>
              <a:buSzPct val="100000"/>
              <a:buChar char="•"/>
            </a:pPr>
            <a:r>
              <a:rPr lang="en-US" sz="1701" spc="34" kern="0" dirty="0" smtClean="0">
                <a:solidFill>
                  <a:srgbClr val="ffffff">
                    <a:alpha val="90000"/>
                  </a:srgbClr>
                </a:solidFill>
                <a:latin typeface="Source Sans Pro" pitchFamily="34" charset="0"/>
                <a:ea typeface="Source Sans Pro" pitchFamily="34" charset="-122"/>
                <a:cs typeface="Source Sans Pro" pitchFamily="34" charset="-120"/>
              </a:rPr>
              <a:t>Resistance to self-reflection and vulnerability</a:t>
            </a:r>
          </a:p>
          <a:p>
            <a:pPr algn="l" lvl="1">
              <a:lnSpc>
                <a:spcPts val="1435"/>
              </a:lnSpc>
              <a:spcBef>
                <a:spcPts val="250"/>
              </a:spcBef>
              <a:buNone/>
            </a:pPr>
            <a:r>
              <a:rPr lang="en-US" sz="1087" spc="22" kern="0" dirty="0" smtClean="0">
                <a:solidFill>
                  <a:srgbClr val="ffffff">
                    <a:alpha val="80000"/>
                  </a:srgbClr>
                </a:solidFill>
                <a:latin typeface="Source Sans Pro" pitchFamily="34" charset="0"/>
                <a:ea typeface="Source Sans Pro" pitchFamily="34" charset="-122"/>
                <a:cs typeface="Source Sans Pro" pitchFamily="34" charset="-120"/>
              </a:rPr>
              <a:t>Several participants admitted to procrastination and anxiety around making their videos, highlighting a universal resistance to self-reflection and public vulnerability.</a:t>
            </a:r>
          </a:p>
          <a:p>
            <a:pPr algn="l" marL="242900" indent="-242900">
              <a:lnSpc>
                <a:spcPts val="2021"/>
              </a:lnSpc>
              <a:spcBef>
                <a:spcPts val="1769"/>
              </a:spcBef>
              <a:buSzPct val="100000"/>
              <a:buChar char="•"/>
            </a:pPr>
            <a:r>
              <a:rPr lang="en-US" sz="1701" spc="34" kern="0" dirty="0" smtClean="0">
                <a:solidFill>
                  <a:srgbClr val="ffffff">
                    <a:alpha val="90000"/>
                  </a:srgbClr>
                </a:solidFill>
                <a:latin typeface="Source Sans Pro" pitchFamily="34" charset="0"/>
                <a:ea typeface="Source Sans Pro" pitchFamily="34" charset="-122"/>
                <a:cs typeface="Source Sans Pro" pitchFamily="34" charset="-120"/>
              </a:rPr>
              <a:t>Relationship between completion and graduation</a:t>
            </a:r>
          </a:p>
          <a:p>
            <a:pPr algn="l" lvl="1">
              <a:lnSpc>
                <a:spcPts val="1435"/>
              </a:lnSpc>
              <a:spcBef>
                <a:spcPts val="250"/>
              </a:spcBef>
              <a:buNone/>
            </a:pPr>
            <a:r>
              <a:rPr lang="en-US" sz="1087" spc="22" kern="0" dirty="0" smtClean="0">
                <a:solidFill>
                  <a:srgbClr val="ffffff">
                    <a:alpha val="80000"/>
                  </a:srgbClr>
                </a:solidFill>
                <a:latin typeface="Source Sans Pro" pitchFamily="34" charset="0"/>
                <a:ea typeface="Source Sans Pro" pitchFamily="34" charset="-122"/>
                <a:cs typeface="Source Sans Pro" pitchFamily="34" charset="-120"/>
              </a:rPr>
              <a:t>The coach explained how true graduation is an elevation, and that anxiety, anger, and upset are often signs of internal psychological barriers, which can only be silenced by committing to something bigger next.</a:t>
            </a:r>
          </a:p>
          <a:p>
            <a:pPr algn="l" marL="242900" indent="-242900">
              <a:lnSpc>
                <a:spcPts val="2021"/>
              </a:lnSpc>
              <a:spcBef>
                <a:spcPts val="1769"/>
              </a:spcBef>
              <a:buSzPct val="100000"/>
              <a:buChar char="•"/>
            </a:pPr>
            <a:r>
              <a:rPr lang="en-US" sz="1701" spc="34" kern="0" dirty="0" smtClean="0">
                <a:solidFill>
                  <a:srgbClr val="ffffff">
                    <a:alpha val="90000"/>
                  </a:srgbClr>
                </a:solidFill>
                <a:latin typeface="Source Sans Pro" pitchFamily="34" charset="0"/>
                <a:ea typeface="Source Sans Pro" pitchFamily="34" charset="-122"/>
                <a:cs typeface="Source Sans Pro" pitchFamily="34" charset="-120"/>
              </a:rPr>
              <a:t>Overcoming resistance to self-expression</a:t>
            </a:r>
          </a:p>
          <a:p>
            <a:pPr algn="l" lvl="1">
              <a:lnSpc>
                <a:spcPts val="1435"/>
              </a:lnSpc>
              <a:spcBef>
                <a:spcPts val="250"/>
              </a:spcBef>
              <a:buNone/>
            </a:pPr>
            <a:r>
              <a:rPr lang="en-US" sz="1087" spc="22" kern="0" dirty="0" smtClean="0">
                <a:solidFill>
                  <a:srgbClr val="ffffff">
                    <a:alpha val="80000"/>
                  </a:srgbClr>
                </a:solidFill>
                <a:latin typeface="Source Sans Pro" pitchFamily="34" charset="0"/>
                <a:ea typeface="Source Sans Pro" pitchFamily="34" charset="-122"/>
                <a:cs typeface="Source Sans Pro" pitchFamily="34" charset="-120"/>
              </a:rPr>
              <a:t>Many participants expressed difficulty in completing their video assignments, revealing a common resistance to self-expression and ownership, often masking a deeper fear of fully owning their progress and stepping into visibility.</a:t>
            </a:r>
            <a:endParaRPr lang="en-US" dirty="0"/>
          </a:p>
        </p:txBody>
      </p:sp>
      <p:sp>
        <p:nvSpPr>
          <p:cNvPr id="4" name="Object 3"/>
          <p:cNvSpPr/>
          <p:nvPr/>
        </p:nvSpPr>
        <p:spPr>
          <a:xfrm>
            <a:off x="6284928" y="1900358"/>
            <a:ext cx="5446938" cy="3111635"/>
          </a:xfrm>
          <a:prstGeom prst="rect">
            <a:avLst/>
          </a:prstGeom>
          <a:noFill/>
        </p:spPr>
        <p:txBody>
          <a:bodyPr wrap="square" rtlCol="0" anchor="t" bIns="0" lIns="0" rIns="0" tIns="0"/>
          <a:lstStyle/>
          <a:p>
            <a:pPr algn="l" marL="242900" indent="-242900">
              <a:lnSpc>
                <a:spcPts val="2021"/>
              </a:lnSpc>
              <a:buSzPct val="100000"/>
              <a:buChar char="•"/>
            </a:pPr>
            <a:r>
              <a:rPr lang="en-US" sz="1701" spc="34" kern="0" dirty="0" smtClean="0">
                <a:solidFill>
                  <a:srgbClr val="ffffff">
                    <a:alpha val="90000"/>
                  </a:srgbClr>
                </a:solidFill>
                <a:latin typeface="Source Sans Pro" pitchFamily="34" charset="0"/>
                <a:ea typeface="Source Sans Pro" pitchFamily="34" charset="-122"/>
                <a:cs typeface="Source Sans Pro" pitchFamily="34" charset="-120"/>
              </a:rPr>
              <a:t>Celebrating community wins and supporting each other</a:t>
            </a:r>
          </a:p>
          <a:p>
            <a:pPr algn="l" lvl="1">
              <a:lnSpc>
                <a:spcPts val="1435"/>
              </a:lnSpc>
              <a:spcBef>
                <a:spcPts val="250"/>
              </a:spcBef>
              <a:buNone/>
            </a:pPr>
            <a:r>
              <a:rPr lang="en-US" sz="1087" spc="22" kern="0" dirty="0" smtClean="0">
                <a:solidFill>
                  <a:srgbClr val="ffffff">
                    <a:alpha val="80000"/>
                  </a:srgbClr>
                </a:solidFill>
                <a:latin typeface="Source Sans Pro" pitchFamily="34" charset="0"/>
                <a:ea typeface="Source Sans Pro" pitchFamily="34" charset="-122"/>
                <a:cs typeface="Source Sans Pro" pitchFamily="34" charset="-120"/>
              </a:rPr>
              <a:t>The call celebrated wins from community members who are leveraging their growth to expand their impact, such as Sea Rock's Clubhouse-based real estate mortgage coaching program.</a:t>
            </a:r>
          </a:p>
          <a:p>
            <a:pPr algn="l" marL="242900" indent="-242900">
              <a:lnSpc>
                <a:spcPts val="2021"/>
              </a:lnSpc>
              <a:spcBef>
                <a:spcPts val="1769"/>
              </a:spcBef>
              <a:buSzPct val="100000"/>
              <a:buChar char="•"/>
            </a:pPr>
            <a:r>
              <a:rPr lang="en-US" sz="1701" spc="34" kern="0" dirty="0" smtClean="0">
                <a:solidFill>
                  <a:srgbClr val="ffffff">
                    <a:alpha val="90000"/>
                  </a:srgbClr>
                </a:solidFill>
                <a:latin typeface="Source Sans Pro" pitchFamily="34" charset="0"/>
                <a:ea typeface="Source Sans Pro" pitchFamily="34" charset="-122"/>
                <a:cs typeface="Source Sans Pro" pitchFamily="34" charset="-120"/>
              </a:rPr>
              <a:t>The power of presence and omnipresence</a:t>
            </a:r>
          </a:p>
          <a:p>
            <a:pPr algn="l" lvl="1">
              <a:lnSpc>
                <a:spcPts val="1435"/>
              </a:lnSpc>
              <a:spcBef>
                <a:spcPts val="250"/>
              </a:spcBef>
              <a:buNone/>
            </a:pPr>
            <a:r>
              <a:rPr lang="en-US" sz="1087" spc="22" kern="0" dirty="0" smtClean="0">
                <a:solidFill>
                  <a:srgbClr val="ffffff">
                    <a:alpha val="80000"/>
                  </a:srgbClr>
                </a:solidFill>
                <a:latin typeface="Source Sans Pro" pitchFamily="34" charset="0"/>
                <a:ea typeface="Source Sans Pro" pitchFamily="34" charset="-122"/>
                <a:cs typeface="Source Sans Pro" pitchFamily="34" charset="-120"/>
              </a:rPr>
              <a:t>The coach introduced the concept of</a:t>
            </a:r>
          </a:p>
          <a:p>
            <a:pPr algn="l" marL="242900" indent="-242900">
              <a:lnSpc>
                <a:spcPts val="2021"/>
              </a:lnSpc>
              <a:spcBef>
                <a:spcPts val="1769"/>
              </a:spcBef>
              <a:buSzPct val="100000"/>
              <a:buChar char="•"/>
            </a:pPr>
            <a:r>
              <a:rPr lang="en-US" sz="1701" spc="34" kern="0" dirty="0" smtClean="0">
                <a:solidFill>
                  <a:srgbClr val="ffffff">
                    <a:alpha val="90000"/>
                  </a:srgbClr>
                </a:solidFill>
                <a:latin typeface="Source Sans Pro" pitchFamily="34" charset="0"/>
                <a:ea typeface="Source Sans Pro" pitchFamily="34" charset="-122"/>
                <a:cs typeface="Source Sans Pro" pitchFamily="34" charset="-120"/>
              </a:rPr>
              <a:t>Committing to strategic and consistent self-marketing</a:t>
            </a:r>
          </a:p>
          <a:p>
            <a:pPr algn="l" lvl="1">
              <a:lnSpc>
                <a:spcPts val="1435"/>
              </a:lnSpc>
              <a:spcBef>
                <a:spcPts val="250"/>
              </a:spcBef>
              <a:buNone/>
            </a:pPr>
            <a:r>
              <a:rPr lang="en-US" sz="1087" spc="22" kern="0" dirty="0" smtClean="0">
                <a:solidFill>
                  <a:srgbClr val="ffffff">
                    <a:alpha val="80000"/>
                  </a:srgbClr>
                </a:solidFill>
                <a:latin typeface="Source Sans Pro" pitchFamily="34" charset="0"/>
                <a:ea typeface="Source Sans Pro" pitchFamily="34" charset="-122"/>
                <a:cs typeface="Source Sans Pro" pitchFamily="34" charset="-120"/>
              </a:rPr>
              <a:t>The coach announced an exclusive mastermind opportunity to help a select group of individuals commit to monthly events, marketing support, and strategy sessions to grow their brand and impact.</a:t>
            </a:r>
            <a:endParaRPr lang="en-US" dirty="0"/>
          </a:p>
        </p:txBody>
      </p:sp>
    </p:spTree>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00000"/>
        </a:solidFill>
        <a:effectLst/>
      </p:bgPr>
    </p:bg>
    <p:spTree>
      <p:nvGrpSpPr>
        <p:cNvPr id="1" name=""/>
        <p:cNvGrpSpPr/>
        <p:nvPr/>
      </p:nvGrpSpPr>
      <p:grpSpPr>
        <a:xfrm>
          <a:off x="0" y="0"/>
          <a:ext cx="0" cy="0"/>
          <a:chOff x="0" y="0"/>
          <a:chExt cx="0" cy="0"/>
        </a:xfrm>
      </p:grpSpPr>
      <p:sp>
        <p:nvSpPr>
          <p:cNvPr id="2" name="Object 1"/>
          <p:cNvSpPr/>
          <p:nvPr/>
        </p:nvSpPr>
        <p:spPr>
          <a:xfrm>
            <a:off x="7695789" y="476131"/>
            <a:ext cx="4017032" cy="5904024"/>
          </a:xfrm>
          <a:prstGeom prst="rect">
            <a:avLst/>
          </a:prstGeom>
          <a:solidFill>
            <a:srgbClr val="466aad"/>
          </a:solidFill>
        </p:spPr>
      </p:sp>
      <p:pic>
        <p:nvPicPr>
          <p:cNvPr id="3" name="Object 2" descr="The Relationship Between Completion and Graduation.jpg">    </p:cNvPr>
          <p:cNvPicPr>
            <a:picLocks noChangeAspect="1"/>
          </p:cNvPicPr>
          <p:nvPr/>
        </p:nvPicPr>
        <p:blipFill>
          <a:blip r:embed="rId1"/>
          <a:srcRect l="0" r="0" t="8464" b="8464"/>
          <a:stretch/>
        </p:blipFill>
        <p:spPr>
          <a:xfrm>
            <a:off x="7695789" y="476131"/>
            <a:ext cx="4017032" cy="5904024"/>
          </a:xfrm>
          <a:prstGeom prst="rect">
            <a:avLst/>
          </a:prstGeom>
        </p:spPr>
      </p:pic>
      <p:sp>
        <p:nvSpPr>
          <p:cNvPr id="4" name="Object 3"/>
          <p:cNvSpPr/>
          <p:nvPr/>
        </p:nvSpPr>
        <p:spPr>
          <a:xfrm>
            <a:off x="742747" y="2000345"/>
            <a:ext cx="6210295" cy="1083198"/>
          </a:xfrm>
          <a:prstGeom prst="rect">
            <a:avLst/>
          </a:prstGeom>
          <a:noFill/>
        </p:spPr>
        <p:txBody>
          <a:bodyPr wrap="square" rtlCol="0" anchor="ctr" bIns="0" lIns="0" rIns="0" tIns="0"/>
          <a:lstStyle/>
          <a:p>
            <a:pPr algn="ctr">
              <a:lnSpc>
                <a:spcPts val="4266"/>
              </a:lnSpc>
              <a:buNone/>
            </a:pPr>
            <a:r>
              <a:rPr lang="en-US" b="1" sz="4688" spc="47" kern="0" dirty="0" smtClean="0">
                <a:solidFill>
                  <a:srgbClr val="ffffff">
                    <a:alpha val="90000"/>
                  </a:srgbClr>
                </a:solidFill>
                <a:latin typeface="Bebas Neue" pitchFamily="34" charset="0"/>
                <a:ea typeface="Bebas Neue" pitchFamily="34" charset="-122"/>
                <a:cs typeface="Bebas Neue" pitchFamily="34" charset="-120"/>
              </a:rPr>
              <a:t>The Relationship Between Completion and Graduation</a:t>
            </a:r>
            <a:endParaRPr lang="en-US" dirty="0"/>
          </a:p>
        </p:txBody>
      </p:sp>
      <p:sp>
        <p:nvSpPr>
          <p:cNvPr id="5" name="Object 4"/>
          <p:cNvSpPr/>
          <p:nvPr/>
        </p:nvSpPr>
        <p:spPr>
          <a:xfrm>
            <a:off x="307385" y="3228763"/>
            <a:ext cx="7081019" cy="1628368"/>
          </a:xfrm>
          <a:prstGeom prst="rect">
            <a:avLst/>
          </a:prstGeom>
          <a:noFill/>
        </p:spPr>
        <p:txBody>
          <a:bodyPr wrap="square" rtlCol="0" anchor="ctr" bIns="0" lIns="0" rIns="0" tIns="0"/>
          <a:lstStyle/>
          <a:p>
            <a:pPr algn="ctr">
              <a:lnSpc>
                <a:spcPts val="2138"/>
              </a:lnSpc>
              <a:spcBef>
                <a:spcPts val="1121"/>
              </a:spcBef>
              <a:buNone/>
            </a:pPr>
            <a:r>
              <a:rPr lang="en-US" sz="1620" spc="32" kern="0" dirty="0" smtClean="0">
                <a:solidFill>
                  <a:srgbClr val="ffffff">
                    <a:alpha val="80000"/>
                  </a:srgbClr>
                </a:solidFill>
                <a:latin typeface="Source Sans Pro" pitchFamily="34" charset="0"/>
                <a:ea typeface="Source Sans Pro" pitchFamily="34" charset="-122"/>
                <a:cs typeface="Source Sans Pro" pitchFamily="34" charset="-120"/>
              </a:rPr>
              <a:t>Completion is a form of ownership that propels individuals forward. Graduation is not just a ceremony but a conscious experience that one must make room for by completing their work and committing to what's next. Overcoming resistance to self-expression and fully owning one's progress is essential for stepping into a transformative graduation experience.</a:t>
            </a:r>
            <a:endParaRPr lang="en-US" dirty="0"/>
          </a:p>
        </p:txBody>
      </p:sp>
    </p:spTree>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rtlCol="0" anchor="t" bIns="0" lIns="0" rIns="0" tIns="0"/>
          <a:lstStyle/>
          <a:p>
            <a:pPr algn="ctr">
              <a:lnSpc>
                <a:spcPts val="4266"/>
              </a:lnSpc>
              <a:buNone/>
            </a:pPr>
            <a:r>
              <a:rPr lang="en-US" b="1" sz="4688" spc="47" kern="0" dirty="0" smtClean="0">
                <a:solidFill>
                  <a:srgbClr val="000000">
                    <a:alpha val="80000"/>
                  </a:srgbClr>
                </a:solidFill>
                <a:latin typeface="Bebas Neue" pitchFamily="34" charset="0"/>
                <a:ea typeface="Bebas Neue" pitchFamily="34" charset="-122"/>
                <a:cs typeface="Bebas Neue" pitchFamily="34" charset="-120"/>
              </a:rPr>
              <a:t>Overcoming Resistance</a:t>
            </a:r>
            <a:endParaRPr lang="en-US" dirty="0"/>
          </a:p>
        </p:txBody>
      </p:sp>
      <p:sp>
        <p:nvSpPr>
          <p:cNvPr id="3" name="Object 2"/>
          <p:cNvSpPr/>
          <p:nvPr/>
        </p:nvSpPr>
        <p:spPr>
          <a:xfrm>
            <a:off x="1345070" y="1880717"/>
            <a:ext cx="714196" cy="714196"/>
          </a:xfrm>
          <a:prstGeom prst="rect">
            <a:avLst/>
          </a:prstGeom>
          <a:solidFill>
            <a:srgbClr val="466aad"/>
          </a:solidFill>
        </p:spPr>
      </p:sp>
      <p:pic>
        <p:nvPicPr>
          <p:cNvPr id="4" name="Object 3" descr="">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543149" y="2133197"/>
            <a:ext cx="342814" cy="228543"/>
          </a:xfrm>
          <a:prstGeom prst="rect">
            <a:avLst/>
          </a:prstGeom>
        </p:spPr>
      </p:pic>
      <p:sp>
        <p:nvSpPr>
          <p:cNvPr id="5" name="Object 4"/>
          <p:cNvSpPr/>
          <p:nvPr/>
        </p:nvSpPr>
        <p:spPr>
          <a:xfrm>
            <a:off x="351147" y="2679427"/>
            <a:ext cx="2697282" cy="488510"/>
          </a:xfrm>
          <a:prstGeom prst="rect">
            <a:avLst/>
          </a:prstGeom>
          <a:noFill/>
        </p:spPr>
        <p:txBody>
          <a:bodyPr wrap="square" rtlCol="0" anchor="t" bIns="0" lIns="0" rIns="0" tIns="0"/>
          <a:lstStyle/>
          <a:p>
            <a:pPr algn="ctr">
              <a:lnSpc>
                <a:spcPts val="1925"/>
              </a:lnSpc>
              <a:buNone/>
            </a:pPr>
            <a:r>
              <a:rPr lang="en-US" sz="1620" spc="32" kern="0" dirty="0" smtClean="0">
                <a:solidFill>
                  <a:srgbClr val="000000">
                    <a:alpha val="80000"/>
                  </a:srgbClr>
                </a:solidFill>
                <a:latin typeface="Source Sans Pro" pitchFamily="34" charset="0"/>
                <a:ea typeface="Source Sans Pro" pitchFamily="34" charset="-122"/>
                <a:cs typeface="Source Sans Pro" pitchFamily="34" charset="-120"/>
              </a:rPr>
              <a:t>Resistance to Completing Assignments</a:t>
            </a:r>
            <a:endParaRPr lang="en-US" dirty="0"/>
          </a:p>
        </p:txBody>
      </p:sp>
      <p:sp>
        <p:nvSpPr>
          <p:cNvPr id="6" name="Object 5"/>
          <p:cNvSpPr/>
          <p:nvPr/>
        </p:nvSpPr>
        <p:spPr>
          <a:xfrm>
            <a:off x="351147" y="3248165"/>
            <a:ext cx="2697282" cy="1583135"/>
          </a:xfrm>
          <a:prstGeom prst="rect">
            <a:avLst/>
          </a:prstGeom>
          <a:noFill/>
        </p:spPr>
        <p:txBody>
          <a:bodyPr wrap="square" rtlCol="0" anchor="t" bIns="0" lIns="0" rIns="0" tIns="0"/>
          <a:lstStyle/>
          <a:p>
            <a:pPr algn="ctr">
              <a:lnSpc>
                <a:spcPts val="1782"/>
              </a:lnSpc>
              <a:spcBef>
                <a:spcPts val="620"/>
              </a:spcBef>
              <a:buNone/>
            </a:pPr>
            <a:r>
              <a:rPr lang="en-US" sz="1350" spc="27" kern="0" dirty="0" smtClean="0">
                <a:solidFill>
                  <a:srgbClr val="000000">
                    <a:alpha val="80000"/>
                  </a:srgbClr>
                </a:solidFill>
                <a:latin typeface="Source Sans Pro" pitchFamily="34" charset="0"/>
                <a:ea typeface="Source Sans Pro" pitchFamily="34" charset="-122"/>
                <a:cs typeface="Source Sans Pro" pitchFamily="34" charset="-120"/>
              </a:rPr>
              <a:t>Many participants struggled to articulate their accomplishments, future plans, and what the world can count on them for next due to a fear of fully owning their progress and stepping into visibility.</a:t>
            </a:r>
            <a:endParaRPr lang="en-US" dirty="0"/>
          </a:p>
        </p:txBody>
      </p:sp>
      <p:sp>
        <p:nvSpPr>
          <p:cNvPr id="7" name="Object 6"/>
          <p:cNvSpPr/>
          <p:nvPr/>
        </p:nvSpPr>
        <p:spPr>
          <a:xfrm>
            <a:off x="4273275" y="1880717"/>
            <a:ext cx="714196" cy="714196"/>
          </a:xfrm>
          <a:prstGeom prst="rect">
            <a:avLst/>
          </a:prstGeom>
          <a:solidFill>
            <a:srgbClr val="1d3557"/>
          </a:solidFill>
        </p:spPr>
      </p:sp>
      <p:pic>
        <p:nvPicPr>
          <p:cNvPr id="8" name="Object 7" descr="">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62981" y="2116458"/>
            <a:ext cx="342814" cy="247588"/>
          </a:xfrm>
          <a:prstGeom prst="rect">
            <a:avLst/>
          </a:prstGeom>
        </p:spPr>
      </p:pic>
      <p:sp>
        <p:nvSpPr>
          <p:cNvPr id="9" name="Object 8"/>
          <p:cNvSpPr/>
          <p:nvPr/>
        </p:nvSpPr>
        <p:spPr>
          <a:xfrm>
            <a:off x="3294826" y="2679427"/>
            <a:ext cx="2671095" cy="488510"/>
          </a:xfrm>
          <a:prstGeom prst="rect">
            <a:avLst/>
          </a:prstGeom>
          <a:noFill/>
        </p:spPr>
        <p:txBody>
          <a:bodyPr wrap="square" rtlCol="0" anchor="t" bIns="0" lIns="0" rIns="0" tIns="0"/>
          <a:lstStyle/>
          <a:p>
            <a:pPr algn="ctr">
              <a:lnSpc>
                <a:spcPts val="1925"/>
              </a:lnSpc>
              <a:buNone/>
            </a:pPr>
            <a:r>
              <a:rPr lang="en-US" sz="1620" spc="32" kern="0" dirty="0" smtClean="0">
                <a:solidFill>
                  <a:srgbClr val="000000">
                    <a:alpha val="80000"/>
                  </a:srgbClr>
                </a:solidFill>
                <a:latin typeface="Source Sans Pro" pitchFamily="34" charset="0"/>
                <a:ea typeface="Source Sans Pro" pitchFamily="34" charset="-122"/>
                <a:cs typeface="Source Sans Pro" pitchFamily="34" charset="-120"/>
              </a:rPr>
              <a:t>Participants Shared Their Struggles</a:t>
            </a:r>
            <a:endParaRPr lang="en-US" dirty="0"/>
          </a:p>
        </p:txBody>
      </p:sp>
      <p:sp>
        <p:nvSpPr>
          <p:cNvPr id="10" name="Object 9"/>
          <p:cNvSpPr/>
          <p:nvPr/>
        </p:nvSpPr>
        <p:spPr>
          <a:xfrm>
            <a:off x="3294826" y="3248165"/>
            <a:ext cx="2671095" cy="1583135"/>
          </a:xfrm>
          <a:prstGeom prst="rect">
            <a:avLst/>
          </a:prstGeom>
          <a:noFill/>
        </p:spPr>
        <p:txBody>
          <a:bodyPr wrap="square" rtlCol="0" anchor="t" bIns="0" lIns="0" rIns="0" tIns="0"/>
          <a:lstStyle/>
          <a:p>
            <a:pPr algn="ctr">
              <a:lnSpc>
                <a:spcPts val="1782"/>
              </a:lnSpc>
              <a:spcBef>
                <a:spcPts val="620"/>
              </a:spcBef>
              <a:buNone/>
            </a:pPr>
            <a:r>
              <a:rPr lang="en-US" sz="1350" spc="27" kern="0" dirty="0" smtClean="0">
                <a:solidFill>
                  <a:srgbClr val="000000">
                    <a:alpha val="80000"/>
                  </a:srgbClr>
                </a:solidFill>
                <a:latin typeface="Source Sans Pro" pitchFamily="34" charset="0"/>
                <a:ea typeface="Source Sans Pro" pitchFamily="34" charset="-122"/>
                <a:cs typeface="Source Sans Pro" pitchFamily="34" charset="-120"/>
              </a:rPr>
              <a:t>Michael's longer-than-required video reflected his difficulty in condensing his personal growth, while Nima confessed to feeling anxious and delaying the assignment until the last moment.</a:t>
            </a:r>
            <a:endParaRPr lang="en-US" dirty="0"/>
          </a:p>
        </p:txBody>
      </p:sp>
      <p:sp>
        <p:nvSpPr>
          <p:cNvPr id="11" name="Object 10"/>
          <p:cNvSpPr/>
          <p:nvPr/>
        </p:nvSpPr>
        <p:spPr>
          <a:xfrm>
            <a:off x="7201480" y="1880717"/>
            <a:ext cx="714196" cy="714196"/>
          </a:xfrm>
          <a:prstGeom prst="rect">
            <a:avLst/>
          </a:prstGeom>
          <a:solidFill>
            <a:srgbClr val="a8dadc"/>
          </a:solidFill>
        </p:spPr>
      </p:sp>
      <p:pic>
        <p:nvPicPr>
          <p:cNvPr id="12" name="Object 11" descr="">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91191" y="2091346"/>
            <a:ext cx="342814" cy="304724"/>
          </a:xfrm>
          <a:prstGeom prst="rect">
            <a:avLst/>
          </a:prstGeom>
        </p:spPr>
      </p:pic>
      <p:sp>
        <p:nvSpPr>
          <p:cNvPr id="13" name="Object 12"/>
          <p:cNvSpPr/>
          <p:nvPr/>
        </p:nvSpPr>
        <p:spPr>
          <a:xfrm>
            <a:off x="6280643" y="2679427"/>
            <a:ext cx="2555871" cy="488510"/>
          </a:xfrm>
          <a:prstGeom prst="rect">
            <a:avLst/>
          </a:prstGeom>
          <a:noFill/>
        </p:spPr>
        <p:txBody>
          <a:bodyPr wrap="square" rtlCol="0" anchor="t" bIns="0" lIns="0" rIns="0" tIns="0"/>
          <a:lstStyle/>
          <a:p>
            <a:pPr algn="ctr">
              <a:lnSpc>
                <a:spcPts val="1925"/>
              </a:lnSpc>
              <a:buNone/>
            </a:pPr>
            <a:r>
              <a:rPr lang="en-US" sz="1620" spc="32" kern="0" dirty="0" smtClean="0">
                <a:solidFill>
                  <a:srgbClr val="000000">
                    <a:alpha val="80000"/>
                  </a:srgbClr>
                </a:solidFill>
                <a:latin typeface="Source Sans Pro" pitchFamily="34" charset="0"/>
                <a:ea typeface="Source Sans Pro" pitchFamily="34" charset="-122"/>
                <a:cs typeface="Source Sans Pro" pitchFamily="34" charset="-120"/>
              </a:rPr>
              <a:t>Overcoming Resistance through Completion</a:t>
            </a:r>
            <a:endParaRPr lang="en-US" dirty="0"/>
          </a:p>
        </p:txBody>
      </p:sp>
      <p:sp>
        <p:nvSpPr>
          <p:cNvPr id="14" name="Object 13"/>
          <p:cNvSpPr/>
          <p:nvPr/>
        </p:nvSpPr>
        <p:spPr>
          <a:xfrm>
            <a:off x="6280643" y="3248165"/>
            <a:ext cx="2555871" cy="1356973"/>
          </a:xfrm>
          <a:prstGeom prst="rect">
            <a:avLst/>
          </a:prstGeom>
          <a:noFill/>
        </p:spPr>
        <p:txBody>
          <a:bodyPr wrap="square" rtlCol="0" anchor="t" bIns="0" lIns="0" rIns="0" tIns="0"/>
          <a:lstStyle/>
          <a:p>
            <a:pPr algn="ctr">
              <a:lnSpc>
                <a:spcPts val="1782"/>
              </a:lnSpc>
              <a:spcBef>
                <a:spcPts val="620"/>
              </a:spcBef>
              <a:buNone/>
            </a:pPr>
            <a:r>
              <a:rPr lang="en-US" sz="1350" spc="27" kern="0" dirty="0" smtClean="0">
                <a:solidFill>
                  <a:srgbClr val="000000">
                    <a:alpha val="80000"/>
                  </a:srgbClr>
                </a:solidFill>
                <a:latin typeface="Source Sans Pro" pitchFamily="34" charset="0"/>
                <a:ea typeface="Source Sans Pro" pitchFamily="34" charset="-122"/>
                <a:cs typeface="Source Sans Pro" pitchFamily="34" charset="-120"/>
              </a:rPr>
              <a:t>The coach emphasized that completion creates space for new growth, and that the relationship to completion determines the quality of one's graduation experience.</a:t>
            </a:r>
            <a:endParaRPr lang="en-US" dirty="0"/>
          </a:p>
        </p:txBody>
      </p:sp>
      <p:sp>
        <p:nvSpPr>
          <p:cNvPr id="15" name="Object 14"/>
          <p:cNvSpPr/>
          <p:nvPr/>
        </p:nvSpPr>
        <p:spPr>
          <a:xfrm>
            <a:off x="10129686" y="1880717"/>
            <a:ext cx="714196" cy="714196"/>
          </a:xfrm>
          <a:prstGeom prst="rect">
            <a:avLst/>
          </a:prstGeom>
          <a:solidFill>
            <a:srgbClr val="e76f51"/>
          </a:solidFill>
        </p:spPr>
      </p:sp>
      <p:pic>
        <p:nvPicPr>
          <p:cNvPr id="16" name="Object 15" descr="">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361247" y="2070425"/>
            <a:ext cx="257111" cy="342814"/>
          </a:xfrm>
          <a:prstGeom prst="rect">
            <a:avLst/>
          </a:prstGeom>
        </p:spPr>
      </p:pic>
      <p:sp>
        <p:nvSpPr>
          <p:cNvPr id="17" name="Object 16"/>
          <p:cNvSpPr/>
          <p:nvPr/>
        </p:nvSpPr>
        <p:spPr>
          <a:xfrm>
            <a:off x="9156474" y="2679427"/>
            <a:ext cx="2660620" cy="488510"/>
          </a:xfrm>
          <a:prstGeom prst="rect">
            <a:avLst/>
          </a:prstGeom>
          <a:noFill/>
        </p:spPr>
        <p:txBody>
          <a:bodyPr wrap="square" rtlCol="0" anchor="t" bIns="0" lIns="0" rIns="0" tIns="0"/>
          <a:lstStyle/>
          <a:p>
            <a:pPr algn="ctr">
              <a:lnSpc>
                <a:spcPts val="1925"/>
              </a:lnSpc>
              <a:buNone/>
            </a:pPr>
            <a:r>
              <a:rPr lang="en-US" sz="1620" spc="32" kern="0" dirty="0" smtClean="0">
                <a:solidFill>
                  <a:srgbClr val="000000">
                    <a:alpha val="80000"/>
                  </a:srgbClr>
                </a:solidFill>
                <a:latin typeface="Source Sans Pro" pitchFamily="34" charset="0"/>
                <a:ea typeface="Source Sans Pro" pitchFamily="34" charset="-122"/>
                <a:cs typeface="Source Sans Pro" pitchFamily="34" charset="-120"/>
              </a:rPr>
              <a:t>Authenticity and Presence over Perfection</a:t>
            </a:r>
            <a:endParaRPr lang="en-US" dirty="0"/>
          </a:p>
        </p:txBody>
      </p:sp>
      <p:sp>
        <p:nvSpPr>
          <p:cNvPr id="18" name="Object 17"/>
          <p:cNvSpPr/>
          <p:nvPr/>
        </p:nvSpPr>
        <p:spPr>
          <a:xfrm>
            <a:off x="9156474" y="3248165"/>
            <a:ext cx="2660620" cy="1809298"/>
          </a:xfrm>
          <a:prstGeom prst="rect">
            <a:avLst/>
          </a:prstGeom>
          <a:noFill/>
        </p:spPr>
        <p:txBody>
          <a:bodyPr wrap="square" rtlCol="0" anchor="t" bIns="0" lIns="0" rIns="0" tIns="0"/>
          <a:lstStyle/>
          <a:p>
            <a:pPr algn="ctr">
              <a:lnSpc>
                <a:spcPts val="1782"/>
              </a:lnSpc>
              <a:spcBef>
                <a:spcPts val="620"/>
              </a:spcBef>
              <a:buNone/>
            </a:pPr>
            <a:r>
              <a:rPr lang="en-US" sz="1350" spc="27" kern="0" dirty="0" smtClean="0">
                <a:solidFill>
                  <a:srgbClr val="000000">
                    <a:alpha val="80000"/>
                  </a:srgbClr>
                </a:solidFill>
                <a:latin typeface="Source Sans Pro" pitchFamily="34" charset="0"/>
                <a:ea typeface="Source Sans Pro" pitchFamily="34" charset="-122"/>
                <a:cs typeface="Source Sans Pro" pitchFamily="34" charset="-120"/>
              </a:rPr>
              <a:t>The coach highlighted the value of one-take content creation, suggesting that authenticity and presence matter more than perfection, as overthinking or overproducing can risk losing the genuine connection that moves people.</a:t>
            </a:r>
            <a:endParaRPr lang="en-US" dirty="0"/>
          </a:p>
        </p:txBody>
      </p:sp>
      <p:sp>
        <p:nvSpPr>
          <p:cNvPr id="19" name="Object 18"/>
          <p:cNvSpPr/>
          <p:nvPr/>
        </p:nvSpPr>
        <p:spPr>
          <a:xfrm>
            <a:off x="0" y="5713571"/>
            <a:ext cx="12188952" cy="1142714"/>
          </a:xfrm>
          <a:prstGeom prst="rect">
            <a:avLst/>
          </a:prstGeom>
          <a:solidFill>
            <a:srgbClr val="1d3557"/>
          </a:solidFill>
        </p:spPr>
      </p:sp>
      <p:sp>
        <p:nvSpPr>
          <p:cNvPr id="20" name="Object 19"/>
          <p:cNvSpPr/>
          <p:nvPr/>
        </p:nvSpPr>
        <p:spPr>
          <a:xfrm>
            <a:off x="1894049" y="5973896"/>
            <a:ext cx="8400854" cy="610876"/>
          </a:xfrm>
          <a:prstGeom prst="rect">
            <a:avLst/>
          </a:prstGeom>
          <a:noFill/>
        </p:spPr>
        <p:txBody>
          <a:bodyPr wrap="square" rtlCol="0" anchor="ctr" bIns="0" lIns="0" rIns="0" tIns="0"/>
          <a:lstStyle/>
          <a:p>
            <a:pPr algn="ctr">
              <a:lnSpc>
                <a:spcPts val="2406"/>
              </a:lnSpc>
              <a:buNone/>
            </a:pPr>
            <a:r>
              <a:rPr lang="en-US" sz="2025" spc="41" kern="0" dirty="0" smtClean="0">
                <a:solidFill>
                  <a:srgbClr val="ffffff">
                    <a:alpha val="90000"/>
                  </a:srgbClr>
                </a:solidFill>
                <a:latin typeface="Source Sans Pro" pitchFamily="34" charset="0"/>
                <a:ea typeface="Source Sans Pro" pitchFamily="34" charset="-122"/>
                <a:cs typeface="Source Sans Pro" pitchFamily="34" charset="-120"/>
              </a:rPr>
              <a:t>By embracing ownership, participants can overcome their resistance and unlock new opportunities for growth and self-expression.</a:t>
            </a:r>
            <a:endParaRPr lang="en-US" dirty="0"/>
          </a:p>
        </p:txBody>
      </p:sp>
    </p:spTree>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f7f1"/>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rtlCol="0" anchor="t" bIns="0" lIns="0" rIns="0" tIns="0"/>
          <a:lstStyle/>
          <a:p>
            <a:pPr algn="ctr">
              <a:lnSpc>
                <a:spcPts val="4266"/>
              </a:lnSpc>
              <a:buNone/>
            </a:pPr>
            <a:r>
              <a:rPr lang="en-US" b="1" sz="4688" spc="47" kern="0" dirty="0" smtClean="0">
                <a:solidFill>
                  <a:srgbClr val="000000">
                    <a:alpha val="80000"/>
                  </a:srgbClr>
                </a:solidFill>
                <a:latin typeface="Bebas Neue" pitchFamily="34" charset="0"/>
                <a:ea typeface="Bebas Neue" pitchFamily="34" charset="-122"/>
                <a:cs typeface="Bebas Neue" pitchFamily="34" charset="-120"/>
              </a:rPr>
              <a:t>Building Momentum</a:t>
            </a:r>
            <a:endParaRPr lang="en-US" dirty="0"/>
          </a:p>
        </p:txBody>
      </p:sp>
      <p:sp>
        <p:nvSpPr>
          <p:cNvPr id="3" name="Object 2"/>
          <p:cNvSpPr/>
          <p:nvPr/>
        </p:nvSpPr>
        <p:spPr>
          <a:xfrm>
            <a:off x="476131" y="1656936"/>
            <a:ext cx="11093851" cy="4627993"/>
          </a:xfrm>
          <a:prstGeom prst="rect">
            <a:avLst/>
          </a:prstGeom>
          <a:solidFill>
            <a:srgbClr val="ffffff"/>
          </a:solidFill>
          <a:ln w="12700">
            <a:solidFill>
              <a:srgbClr val="000000">
                <a:alpha val="10000"/>
              </a:srgbClr>
            </a:solidFill>
            <a:prstDash val="solid"/>
            <a:miter lim="800000"/>
          </a:ln>
        </p:spPr>
      </p:sp>
      <p:sp>
        <p:nvSpPr>
          <p:cNvPr id="4" name="Object 3"/>
          <p:cNvSpPr/>
          <p:nvPr/>
        </p:nvSpPr>
        <p:spPr>
          <a:xfrm>
            <a:off x="476131" y="1656936"/>
            <a:ext cx="11093851" cy="4627993"/>
          </a:xfrm>
          <a:prstGeom prst="rect">
            <a:avLst/>
          </a:prstGeom>
          <a:noFill/>
          <a:ln w="12700">
            <a:solidFill>
              <a:srgbClr val="000000">
                <a:alpha val="10000"/>
              </a:srgbClr>
            </a:solidFill>
            <a:prstDash val="solid"/>
            <a:miter lim="800000"/>
          </a:ln>
        </p:spPr>
      </p:sp>
      <p:pic>
        <p:nvPicPr>
          <p:cNvPr id="5" name="Object 4" descr="Sea Rock: Leveraging Clubhouse to spark new business opportunities in real estate mortgage coaching, creating a targeted five-day challenge that feeds into a longer coaching program, leading to exponential growth and opening doors to conversations with billionaires and celebrities. logo">    </p:cNvPr>
          <p:cNvPicPr>
            <a:picLocks noChangeAspect="1"/>
          </p:cNvPicPr>
          <p:nvPr/>
        </p:nvPicPr>
        <p:blipFill>
          <a:blip r:embed="rId1"/>
          <a:srcRect l="-54231" r="-54231" t="-25758" b="-25758"/>
          <a:stretch/>
        </p:blipFill>
        <p:spPr>
          <a:xfrm>
            <a:off x="857036" y="1847388"/>
            <a:ext cx="10332041" cy="4247088"/>
          </a:xfrm>
          <a:prstGeom prst="rect">
            <a:avLst/>
          </a:prstGeom>
        </p:spPr>
      </p:pic>
    </p:spTree>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rtlCol="0" anchor="t" bIns="0" lIns="0" rIns="0" tIns="0"/>
          <a:lstStyle/>
          <a:p>
            <a:pPr algn="ctr">
              <a:lnSpc>
                <a:spcPts val="4266"/>
              </a:lnSpc>
              <a:buNone/>
            </a:pPr>
            <a:r>
              <a:rPr lang="en-US" b="1" sz="4688" spc="47" kern="0" dirty="0" smtClean="0">
                <a:solidFill>
                  <a:srgbClr val="000000">
                    <a:alpha val="80000"/>
                  </a:srgbClr>
                </a:solidFill>
                <a:latin typeface="Bebas Neue" pitchFamily="34" charset="0"/>
                <a:ea typeface="Bebas Neue" pitchFamily="34" charset="-122"/>
                <a:cs typeface="Bebas Neue" pitchFamily="34" charset="-120"/>
              </a:rPr>
              <a:t>The Power of Presence</a:t>
            </a:r>
            <a:endParaRPr lang="en-US" dirty="0"/>
          </a:p>
        </p:txBody>
      </p:sp>
      <p:pic>
        <p:nvPicPr>
          <p:cNvPr id="3" name="Object 2" descr="">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76138" y="2780605"/>
            <a:ext cx="2961534" cy="1199850"/>
          </a:xfrm>
          <a:prstGeom prst="rect">
            <a:avLst/>
          </a:prstGeom>
        </p:spPr>
      </p:pic>
      <p:sp>
        <p:nvSpPr>
          <p:cNvPr id="4" name="Object 3"/>
          <p:cNvSpPr/>
          <p:nvPr/>
        </p:nvSpPr>
        <p:spPr>
          <a:xfrm>
            <a:off x="552312" y="3246023"/>
            <a:ext cx="2513971" cy="244255"/>
          </a:xfrm>
          <a:prstGeom prst="rect">
            <a:avLst/>
          </a:prstGeom>
          <a:noFill/>
        </p:spPr>
        <p:txBody>
          <a:bodyPr wrap="square" rtlCol="0" anchor="t" bIns="0" lIns="0" rIns="0" tIns="0"/>
          <a:lstStyle/>
          <a:p>
            <a:pPr algn="ctr">
              <a:lnSpc>
                <a:spcPts val="1925"/>
              </a:lnSpc>
              <a:buNone/>
            </a:pPr>
            <a:r>
              <a:rPr lang="en-US" sz="1620" spc="32" kern="0" dirty="0" smtClean="0">
                <a:solidFill>
                  <a:srgbClr val="000000">
                    <a:alpha val="80000"/>
                  </a:srgbClr>
                </a:solidFill>
                <a:latin typeface="Source Sans Pro" pitchFamily="34" charset="0"/>
                <a:ea typeface="Source Sans Pro" pitchFamily="34" charset="-122"/>
                <a:cs typeface="Source Sans Pro" pitchFamily="34" charset="-120"/>
              </a:rPr>
              <a:t>What is Omnipresence?</a:t>
            </a:r>
            <a:endParaRPr lang="en-US" dirty="0"/>
          </a:p>
        </p:txBody>
      </p:sp>
      <p:sp>
        <p:nvSpPr>
          <p:cNvPr id="5" name="Object 4"/>
          <p:cNvSpPr/>
          <p:nvPr/>
        </p:nvSpPr>
        <p:spPr>
          <a:xfrm>
            <a:off x="761810" y="2085096"/>
            <a:ext cx="2513971" cy="542789"/>
          </a:xfrm>
          <a:prstGeom prst="rect">
            <a:avLst/>
          </a:prstGeom>
          <a:noFill/>
        </p:spPr>
        <p:txBody>
          <a:bodyPr wrap="square" rtlCol="0" anchor="t" bIns="0" lIns="0" rIns="0" tIns="0"/>
          <a:lstStyle/>
          <a:p>
            <a:pPr algn="l">
              <a:lnSpc>
                <a:spcPts val="1426"/>
              </a:lnSpc>
              <a:buNone/>
            </a:pPr>
            <a:r>
              <a:rPr lang="en-US" sz="1080" spc="22" kern="0" dirty="0" smtClean="0">
                <a:solidFill>
                  <a:srgbClr val="000000">
                    <a:alpha val="80000"/>
                  </a:srgbClr>
                </a:solidFill>
                <a:latin typeface="Source Sans Pro" pitchFamily="34" charset="0"/>
                <a:ea typeface="Source Sans Pro" pitchFamily="34" charset="-122"/>
                <a:cs typeface="Source Sans Pro" pitchFamily="34" charset="-120"/>
              </a:rPr>
              <a:t>Omnipresence is being everywhere that matters in a way that influences and creates impact.</a:t>
            </a:r>
            <a:endParaRPr lang="en-US" dirty="0"/>
          </a:p>
        </p:txBody>
      </p:sp>
      <p:pic>
        <p:nvPicPr>
          <p:cNvPr id="6" name="Object 5" descr="">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37689" y="2780605"/>
            <a:ext cx="2961534" cy="1199850"/>
          </a:xfrm>
          <a:prstGeom prst="rect">
            <a:avLst/>
          </a:prstGeom>
        </p:spPr>
      </p:pic>
      <p:sp>
        <p:nvSpPr>
          <p:cNvPr id="7" name="Object 6"/>
          <p:cNvSpPr/>
          <p:nvPr/>
        </p:nvSpPr>
        <p:spPr>
          <a:xfrm>
            <a:off x="3613834" y="3126990"/>
            <a:ext cx="2199725" cy="488510"/>
          </a:xfrm>
          <a:prstGeom prst="rect">
            <a:avLst/>
          </a:prstGeom>
          <a:noFill/>
        </p:spPr>
        <p:txBody>
          <a:bodyPr wrap="square" rtlCol="0" anchor="t" bIns="0" lIns="0" rIns="0" tIns="0"/>
          <a:lstStyle/>
          <a:p>
            <a:pPr algn="ctr">
              <a:lnSpc>
                <a:spcPts val="1925"/>
              </a:lnSpc>
              <a:buNone/>
            </a:pPr>
            <a:r>
              <a:rPr lang="en-US" sz="1620" spc="32" kern="0" dirty="0" smtClean="0">
                <a:solidFill>
                  <a:srgbClr val="000000">
                    <a:alpha val="80000"/>
                  </a:srgbClr>
                </a:solidFill>
                <a:latin typeface="Source Sans Pro" pitchFamily="34" charset="0"/>
                <a:ea typeface="Source Sans Pro" pitchFamily="34" charset="-122"/>
                <a:cs typeface="Source Sans Pro" pitchFamily="34" charset="-120"/>
              </a:rPr>
              <a:t>Level 1: You Talking About You</a:t>
            </a:r>
            <a:endParaRPr lang="en-US" dirty="0"/>
          </a:p>
        </p:txBody>
      </p:sp>
      <p:sp>
        <p:nvSpPr>
          <p:cNvPr id="8" name="Object 7"/>
          <p:cNvSpPr/>
          <p:nvPr/>
        </p:nvSpPr>
        <p:spPr>
          <a:xfrm>
            <a:off x="3523369" y="1723237"/>
            <a:ext cx="2513971" cy="904649"/>
          </a:xfrm>
          <a:prstGeom prst="rect">
            <a:avLst/>
          </a:prstGeom>
          <a:noFill/>
        </p:spPr>
        <p:txBody>
          <a:bodyPr wrap="square" rtlCol="0" anchor="t" bIns="0" lIns="0" rIns="0" tIns="0"/>
          <a:lstStyle/>
          <a:p>
            <a:pPr algn="l">
              <a:lnSpc>
                <a:spcPts val="1426"/>
              </a:lnSpc>
              <a:buNone/>
            </a:pPr>
            <a:r>
              <a:rPr lang="en-US" sz="1080" spc="22" kern="0" dirty="0" smtClean="0">
                <a:solidFill>
                  <a:srgbClr val="000000">
                    <a:alpha val="80000"/>
                  </a:srgbClr>
                </a:solidFill>
                <a:latin typeface="Source Sans Pro" pitchFamily="34" charset="0"/>
                <a:ea typeface="Source Sans Pro" pitchFamily="34" charset="-122"/>
                <a:cs typeface="Source Sans Pro" pitchFamily="34" charset="-120"/>
              </a:rPr>
              <a:t>This is where most people start, involving projecting your message, sometimes with self-promotion. Posting frequently does not guarantee impact.</a:t>
            </a:r>
            <a:endParaRPr lang="en-US" dirty="0"/>
          </a:p>
        </p:txBody>
      </p:sp>
      <p:pic>
        <p:nvPicPr>
          <p:cNvPr id="9" name="Object 8" descr="">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99249" y="2780605"/>
            <a:ext cx="2961534" cy="1199850"/>
          </a:xfrm>
          <a:prstGeom prst="rect">
            <a:avLst/>
          </a:prstGeom>
        </p:spPr>
      </p:pic>
      <p:sp>
        <p:nvSpPr>
          <p:cNvPr id="10" name="Object 9"/>
          <p:cNvSpPr/>
          <p:nvPr/>
        </p:nvSpPr>
        <p:spPr>
          <a:xfrm>
            <a:off x="6375393" y="3126990"/>
            <a:ext cx="2199725" cy="488510"/>
          </a:xfrm>
          <a:prstGeom prst="rect">
            <a:avLst/>
          </a:prstGeom>
          <a:noFill/>
        </p:spPr>
        <p:txBody>
          <a:bodyPr wrap="square" rtlCol="0" anchor="t" bIns="0" lIns="0" rIns="0" tIns="0"/>
          <a:lstStyle/>
          <a:p>
            <a:pPr algn="ctr">
              <a:lnSpc>
                <a:spcPts val="1925"/>
              </a:lnSpc>
              <a:buNone/>
            </a:pPr>
            <a:r>
              <a:rPr lang="en-US" sz="1620" spc="32" kern="0" dirty="0" smtClean="0">
                <a:solidFill>
                  <a:srgbClr val="000000">
                    <a:alpha val="80000"/>
                  </a:srgbClr>
                </a:solidFill>
                <a:latin typeface="Source Sans Pro" pitchFamily="34" charset="0"/>
                <a:ea typeface="Source Sans Pro" pitchFamily="34" charset="-122"/>
                <a:cs typeface="Source Sans Pro" pitchFamily="34" charset="-120"/>
              </a:rPr>
              <a:t>Level 2: Others Talking About You</a:t>
            </a:r>
            <a:endParaRPr lang="en-US" dirty="0"/>
          </a:p>
        </p:txBody>
      </p:sp>
      <p:sp>
        <p:nvSpPr>
          <p:cNvPr id="11" name="Object 10"/>
          <p:cNvSpPr/>
          <p:nvPr/>
        </p:nvSpPr>
        <p:spPr>
          <a:xfrm>
            <a:off x="6284928" y="1904167"/>
            <a:ext cx="2513971" cy="723719"/>
          </a:xfrm>
          <a:prstGeom prst="rect">
            <a:avLst/>
          </a:prstGeom>
          <a:noFill/>
        </p:spPr>
        <p:txBody>
          <a:bodyPr wrap="square" rtlCol="0" anchor="t" bIns="0" lIns="0" rIns="0" tIns="0"/>
          <a:lstStyle/>
          <a:p>
            <a:pPr algn="l">
              <a:lnSpc>
                <a:spcPts val="1426"/>
              </a:lnSpc>
              <a:buNone/>
            </a:pPr>
            <a:r>
              <a:rPr lang="en-US" sz="1080" spc="22" kern="0" dirty="0" smtClean="0">
                <a:solidFill>
                  <a:srgbClr val="000000">
                    <a:alpha val="80000"/>
                  </a:srgbClr>
                </a:solidFill>
                <a:latin typeface="Source Sans Pro" pitchFamily="34" charset="0"/>
                <a:ea typeface="Source Sans Pro" pitchFamily="34" charset="-122"/>
                <a:cs typeface="Source Sans Pro" pitchFamily="34" charset="-120"/>
              </a:rPr>
              <a:t>At this level, your message resonates enough that others discuss you because you're doing something worth talking about.</a:t>
            </a:r>
            <a:endParaRPr lang="en-US" dirty="0"/>
          </a:p>
        </p:txBody>
      </p:sp>
      <p:pic>
        <p:nvPicPr>
          <p:cNvPr id="12" name="Object 11" descr="">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60817" y="2780605"/>
            <a:ext cx="2952012" cy="1199850"/>
          </a:xfrm>
          <a:prstGeom prst="rect">
            <a:avLst/>
          </a:prstGeom>
        </p:spPr>
      </p:pic>
      <p:sp>
        <p:nvSpPr>
          <p:cNvPr id="13" name="Object 12"/>
          <p:cNvSpPr/>
          <p:nvPr/>
        </p:nvSpPr>
        <p:spPr>
          <a:xfrm>
            <a:off x="9136953" y="3126990"/>
            <a:ext cx="2199725" cy="488510"/>
          </a:xfrm>
          <a:prstGeom prst="rect">
            <a:avLst/>
          </a:prstGeom>
          <a:noFill/>
        </p:spPr>
        <p:txBody>
          <a:bodyPr wrap="square" rtlCol="0" anchor="t" bIns="0" lIns="0" rIns="0" tIns="0"/>
          <a:lstStyle/>
          <a:p>
            <a:pPr algn="ctr">
              <a:lnSpc>
                <a:spcPts val="1925"/>
              </a:lnSpc>
              <a:buNone/>
            </a:pPr>
            <a:r>
              <a:rPr lang="en-US" sz="1620" spc="32" kern="0" dirty="0" smtClean="0">
                <a:solidFill>
                  <a:srgbClr val="000000">
                    <a:alpha val="80000"/>
                  </a:srgbClr>
                </a:solidFill>
                <a:latin typeface="Source Sans Pro" pitchFamily="34" charset="0"/>
                <a:ea typeface="Source Sans Pro" pitchFamily="34" charset="-122"/>
                <a:cs typeface="Source Sans Pro" pitchFamily="34" charset="-120"/>
              </a:rPr>
              <a:t>Level 3: Influencers Talking About You</a:t>
            </a:r>
            <a:endParaRPr lang="en-US" dirty="0"/>
          </a:p>
        </p:txBody>
      </p:sp>
      <p:sp>
        <p:nvSpPr>
          <p:cNvPr id="14" name="Object 13"/>
          <p:cNvSpPr/>
          <p:nvPr/>
        </p:nvSpPr>
        <p:spPr>
          <a:xfrm>
            <a:off x="9046488" y="1904167"/>
            <a:ext cx="2513971" cy="723719"/>
          </a:xfrm>
          <a:prstGeom prst="rect">
            <a:avLst/>
          </a:prstGeom>
          <a:noFill/>
        </p:spPr>
        <p:txBody>
          <a:bodyPr wrap="square" rtlCol="0" anchor="t" bIns="0" lIns="0" rIns="0" tIns="0"/>
          <a:lstStyle/>
          <a:p>
            <a:pPr algn="l">
              <a:lnSpc>
                <a:spcPts val="1426"/>
              </a:lnSpc>
              <a:buNone/>
            </a:pPr>
            <a:r>
              <a:rPr lang="en-US" sz="1080" spc="22" kern="0" dirty="0" smtClean="0">
                <a:solidFill>
                  <a:srgbClr val="000000">
                    <a:alpha val="80000"/>
                  </a:srgbClr>
                </a:solidFill>
                <a:latin typeface="Source Sans Pro" pitchFamily="34" charset="0"/>
                <a:ea typeface="Source Sans Pro" pitchFamily="34" charset="-122"/>
                <a:cs typeface="Source Sans Pro" pitchFamily="34" charset="-120"/>
              </a:rPr>
              <a:t>Influencers with real authority and audience begin endorsing or mentioning you, amplifying your reach.</a:t>
            </a:r>
            <a:endParaRPr lang="en-US" dirty="0"/>
          </a:p>
        </p:txBody>
      </p:sp>
      <p:pic>
        <p:nvPicPr>
          <p:cNvPr id="15" name="Object 14" descr="">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856913" y="4066158"/>
            <a:ext cx="2952012" cy="1199850"/>
          </a:xfrm>
          <a:prstGeom prst="rect">
            <a:avLst/>
          </a:prstGeom>
        </p:spPr>
      </p:pic>
      <p:sp>
        <p:nvSpPr>
          <p:cNvPr id="16" name="Object 15"/>
          <p:cNvSpPr/>
          <p:nvPr/>
        </p:nvSpPr>
        <p:spPr>
          <a:xfrm>
            <a:off x="2233054" y="4412543"/>
            <a:ext cx="2199725" cy="488510"/>
          </a:xfrm>
          <a:prstGeom prst="rect">
            <a:avLst/>
          </a:prstGeom>
          <a:noFill/>
        </p:spPr>
        <p:txBody>
          <a:bodyPr wrap="square" rtlCol="0" anchor="t" bIns="0" lIns="0" rIns="0" tIns="0"/>
          <a:lstStyle/>
          <a:p>
            <a:pPr algn="ctr">
              <a:lnSpc>
                <a:spcPts val="1925"/>
              </a:lnSpc>
              <a:buNone/>
            </a:pPr>
            <a:r>
              <a:rPr lang="en-US" sz="1620" spc="32" kern="0" dirty="0" smtClean="0">
                <a:solidFill>
                  <a:srgbClr val="000000">
                    <a:alpha val="80000"/>
                  </a:srgbClr>
                </a:solidFill>
                <a:latin typeface="Source Sans Pro" pitchFamily="34" charset="0"/>
                <a:ea typeface="Source Sans Pro" pitchFamily="34" charset="-122"/>
                <a:cs typeface="Source Sans Pro" pitchFamily="34" charset="-120"/>
              </a:rPr>
              <a:t>Level 4: Clients Talking About You</a:t>
            </a:r>
            <a:endParaRPr lang="en-US" dirty="0"/>
          </a:p>
        </p:txBody>
      </p:sp>
      <p:sp>
        <p:nvSpPr>
          <p:cNvPr id="17" name="Object 16"/>
          <p:cNvSpPr/>
          <p:nvPr/>
        </p:nvSpPr>
        <p:spPr>
          <a:xfrm>
            <a:off x="2142589" y="5398968"/>
            <a:ext cx="2513971" cy="723719"/>
          </a:xfrm>
          <a:prstGeom prst="rect">
            <a:avLst/>
          </a:prstGeom>
          <a:noFill/>
        </p:spPr>
        <p:txBody>
          <a:bodyPr wrap="square" rtlCol="0" anchor="t" bIns="0" lIns="0" rIns="0" tIns="0"/>
          <a:lstStyle/>
          <a:p>
            <a:pPr algn="l">
              <a:lnSpc>
                <a:spcPts val="1426"/>
              </a:lnSpc>
              <a:buNone/>
            </a:pPr>
            <a:r>
              <a:rPr lang="en-US" sz="1080" spc="22" kern="0" dirty="0" smtClean="0">
                <a:solidFill>
                  <a:srgbClr val="000000">
                    <a:alpha val="80000"/>
                  </a:srgbClr>
                </a:solidFill>
                <a:latin typeface="Source Sans Pro" pitchFamily="34" charset="0"/>
                <a:ea typeface="Source Sans Pro" pitchFamily="34" charset="-122"/>
                <a:cs typeface="Source Sans Pro" pitchFamily="34" charset="-120"/>
              </a:rPr>
              <a:t>The ultimate level where paying clients advocate for you because of the results you've delivered, not because you asked them to.</a:t>
            </a:r>
            <a:endParaRPr lang="en-US" dirty="0"/>
          </a:p>
        </p:txBody>
      </p:sp>
      <p:pic>
        <p:nvPicPr>
          <p:cNvPr id="18" name="Object 17" descr="">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618473" y="4066158"/>
            <a:ext cx="2961534" cy="1199850"/>
          </a:xfrm>
          <a:prstGeom prst="rect">
            <a:avLst/>
          </a:prstGeom>
        </p:spPr>
      </p:pic>
      <p:sp>
        <p:nvSpPr>
          <p:cNvPr id="19" name="Object 18"/>
          <p:cNvSpPr/>
          <p:nvPr/>
        </p:nvSpPr>
        <p:spPr>
          <a:xfrm>
            <a:off x="4994614" y="4412543"/>
            <a:ext cx="2199725" cy="488510"/>
          </a:xfrm>
          <a:prstGeom prst="rect">
            <a:avLst/>
          </a:prstGeom>
          <a:noFill/>
        </p:spPr>
        <p:txBody>
          <a:bodyPr wrap="square" rtlCol="0" anchor="t" bIns="0" lIns="0" rIns="0" tIns="0"/>
          <a:lstStyle/>
          <a:p>
            <a:pPr algn="ctr">
              <a:lnSpc>
                <a:spcPts val="1925"/>
              </a:lnSpc>
              <a:buNone/>
            </a:pPr>
            <a:r>
              <a:rPr lang="en-US" sz="1620" spc="32" kern="0" dirty="0" smtClean="0">
                <a:solidFill>
                  <a:srgbClr val="000000">
                    <a:alpha val="80000"/>
                  </a:srgbClr>
                </a:solidFill>
                <a:latin typeface="Source Sans Pro" pitchFamily="34" charset="0"/>
                <a:ea typeface="Source Sans Pro" pitchFamily="34" charset="-122"/>
                <a:cs typeface="Source Sans Pro" pitchFamily="34" charset="-120"/>
              </a:rPr>
              <a:t>Genuine Omnipresence</a:t>
            </a:r>
            <a:endParaRPr lang="en-US" dirty="0"/>
          </a:p>
        </p:txBody>
      </p:sp>
      <p:sp>
        <p:nvSpPr>
          <p:cNvPr id="20" name="Object 19"/>
          <p:cNvSpPr/>
          <p:nvPr/>
        </p:nvSpPr>
        <p:spPr>
          <a:xfrm>
            <a:off x="4904149" y="5398968"/>
            <a:ext cx="2513971" cy="904649"/>
          </a:xfrm>
          <a:prstGeom prst="rect">
            <a:avLst/>
          </a:prstGeom>
          <a:noFill/>
        </p:spPr>
        <p:txBody>
          <a:bodyPr wrap="square" rtlCol="0" anchor="t" bIns="0" lIns="0" rIns="0" tIns="0"/>
          <a:lstStyle/>
          <a:p>
            <a:pPr algn="l">
              <a:lnSpc>
                <a:spcPts val="1426"/>
              </a:lnSpc>
              <a:buNone/>
            </a:pPr>
            <a:r>
              <a:rPr lang="en-US" sz="1080" spc="22" kern="0" dirty="0" smtClean="0">
                <a:solidFill>
                  <a:srgbClr val="000000">
                    <a:alpha val="80000"/>
                  </a:srgbClr>
                </a:solidFill>
                <a:latin typeface="Source Sans Pro" pitchFamily="34" charset="0"/>
                <a:ea typeface="Source Sans Pro" pitchFamily="34" charset="-122"/>
                <a:cs typeface="Source Sans Pro" pitchFamily="34" charset="-120"/>
              </a:rPr>
              <a:t>Genuine omnipresence requires purposeful marketing, utility, and consistent delivery of value, shifting the focus from self-promotion to serving others.</a:t>
            </a:r>
            <a:endParaRPr lang="en-US" dirty="0"/>
          </a:p>
        </p:txBody>
      </p:sp>
      <p:pic>
        <p:nvPicPr>
          <p:cNvPr id="21" name="Object 20" descr="">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380033" y="4066158"/>
            <a:ext cx="2961534" cy="1199850"/>
          </a:xfrm>
          <a:prstGeom prst="rect">
            <a:avLst/>
          </a:prstGeom>
        </p:spPr>
      </p:pic>
      <p:sp>
        <p:nvSpPr>
          <p:cNvPr id="22" name="Object 21"/>
          <p:cNvSpPr/>
          <p:nvPr/>
        </p:nvSpPr>
        <p:spPr>
          <a:xfrm>
            <a:off x="7756173" y="4531576"/>
            <a:ext cx="2199725" cy="244255"/>
          </a:xfrm>
          <a:prstGeom prst="rect">
            <a:avLst/>
          </a:prstGeom>
          <a:noFill/>
        </p:spPr>
        <p:txBody>
          <a:bodyPr wrap="square" rtlCol="0" anchor="t" bIns="0" lIns="0" rIns="0" tIns="0"/>
          <a:lstStyle/>
          <a:p>
            <a:pPr algn="ctr">
              <a:lnSpc>
                <a:spcPts val="1925"/>
              </a:lnSpc>
              <a:buNone/>
            </a:pPr>
            <a:r>
              <a:rPr lang="en-US" sz="1620" spc="32" kern="0" dirty="0" smtClean="0">
                <a:solidFill>
                  <a:srgbClr val="000000">
                    <a:alpha val="80000"/>
                  </a:srgbClr>
                </a:solidFill>
                <a:latin typeface="Source Sans Pro" pitchFamily="34" charset="0"/>
                <a:ea typeface="Source Sans Pro" pitchFamily="34" charset="-122"/>
                <a:cs typeface="Source Sans Pro" pitchFamily="34" charset="-120"/>
              </a:rPr>
              <a:t>Commitment is Key</a:t>
            </a:r>
            <a:endParaRPr lang="en-US" dirty="0"/>
          </a:p>
        </p:txBody>
      </p:sp>
      <p:sp>
        <p:nvSpPr>
          <p:cNvPr id="23" name="Object 22"/>
          <p:cNvSpPr/>
          <p:nvPr/>
        </p:nvSpPr>
        <p:spPr>
          <a:xfrm>
            <a:off x="7665708" y="5398968"/>
            <a:ext cx="2513971" cy="1085579"/>
          </a:xfrm>
          <a:prstGeom prst="rect">
            <a:avLst/>
          </a:prstGeom>
          <a:noFill/>
        </p:spPr>
        <p:txBody>
          <a:bodyPr wrap="square" rtlCol="0" anchor="t" bIns="0" lIns="0" rIns="0" tIns="0"/>
          <a:lstStyle/>
          <a:p>
            <a:pPr algn="l">
              <a:lnSpc>
                <a:spcPts val="1426"/>
              </a:lnSpc>
              <a:buNone/>
            </a:pPr>
            <a:r>
              <a:rPr lang="en-US" sz="1080" spc="22" kern="0" dirty="0" smtClean="0">
                <a:solidFill>
                  <a:srgbClr val="000000">
                    <a:alpha val="80000"/>
                  </a:srgbClr>
                </a:solidFill>
                <a:latin typeface="Source Sans Pro" pitchFamily="34" charset="0"/>
                <a:ea typeface="Source Sans Pro" pitchFamily="34" charset="-122"/>
                <a:cs typeface="Source Sans Pro" pitchFamily="34" charset="-120"/>
              </a:rPr>
              <a:t>The coach emphasizes that commitment and marketing yourself strategically and consistently are crucial to ascend to level four omnipresence, just like buying season tickets for a sports team.</a:t>
            </a:r>
            <a:endParaRPr lang="en-US" dirty="0"/>
          </a:p>
        </p:txBody>
      </p:sp>
    </p:spTree>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3f7f1"/>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rtlCol="0" anchor="t" bIns="0" lIns="0" rIns="0" tIns="0"/>
          <a:lstStyle/>
          <a:p>
            <a:pPr algn="ctr">
              <a:lnSpc>
                <a:spcPts val="4266"/>
              </a:lnSpc>
              <a:buNone/>
            </a:pPr>
            <a:r>
              <a:rPr lang="en-US" b="1" sz="4688" spc="47" kern="0" dirty="0" smtClean="0">
                <a:solidFill>
                  <a:srgbClr val="000000">
                    <a:alpha val="80000"/>
                  </a:srgbClr>
                </a:solidFill>
                <a:latin typeface="Bebas Neue" pitchFamily="34" charset="0"/>
                <a:ea typeface="Bebas Neue" pitchFamily="34" charset="-122"/>
                <a:cs typeface="Bebas Neue" pitchFamily="34" charset="-120"/>
              </a:rPr>
              <a:t>The Commitment to Marketing Yourself</a:t>
            </a:r>
            <a:endParaRPr lang="en-US" dirty="0"/>
          </a:p>
        </p:txBody>
      </p:sp>
      <p:pic>
        <p:nvPicPr>
          <p:cNvPr id="3" name="Object 2" descr="">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42715" y="1942614"/>
            <a:ext cx="6951512" cy="971307"/>
          </a:xfrm>
          <a:prstGeom prst="rect">
            <a:avLst/>
          </a:prstGeom>
        </p:spPr>
      </p:pic>
      <p:pic>
        <p:nvPicPr>
          <p:cNvPr id="4" name="Object 3" descr="">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1412395"/>
            <a:ext cx="1152237" cy="1409348"/>
          </a:xfrm>
          <a:prstGeom prst="rect">
            <a:avLst/>
          </a:prstGeom>
        </p:spPr>
      </p:pic>
      <p:sp>
        <p:nvSpPr>
          <p:cNvPr id="5" name="Object 4"/>
          <p:cNvSpPr/>
          <p:nvPr/>
        </p:nvSpPr>
        <p:spPr>
          <a:xfrm>
            <a:off x="1333167" y="2261503"/>
            <a:ext cx="6588700" cy="309485"/>
          </a:xfrm>
          <a:prstGeom prst="rect">
            <a:avLst/>
          </a:prstGeom>
          <a:noFill/>
        </p:spPr>
        <p:txBody>
          <a:bodyPr wrap="square" rtlCol="0" anchor="ctr" bIns="0" lIns="0" rIns="0" tIns="0"/>
          <a:lstStyle/>
          <a:p>
            <a:pPr algn="l">
              <a:lnSpc>
                <a:spcPts val="2438"/>
              </a:lnSpc>
              <a:buNone/>
            </a:pPr>
            <a:r>
              <a:rPr lang="en-US" sz="2052" spc="41" kern="0" dirty="0" smtClean="0">
                <a:solidFill>
                  <a:srgbClr val="ffffff">
                    <a:alpha val="90000"/>
                  </a:srgbClr>
                </a:solidFill>
                <a:latin typeface="Source Sans Pro" pitchFamily="34" charset="0"/>
                <a:ea typeface="Source Sans Pro" pitchFamily="34" charset="-122"/>
                <a:cs typeface="Source Sans Pro" pitchFamily="34" charset="-120"/>
              </a:rPr>
              <a:t>Commitment to Showing Up</a:t>
            </a:r>
            <a:endParaRPr lang="en-US" dirty="0"/>
          </a:p>
        </p:txBody>
      </p:sp>
      <p:pic>
        <p:nvPicPr>
          <p:cNvPr id="6" name="Object 5" descr="">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2715" y="3004386"/>
            <a:ext cx="8760809" cy="971307"/>
          </a:xfrm>
          <a:prstGeom prst="rect">
            <a:avLst/>
          </a:prstGeom>
        </p:spPr>
      </p:pic>
      <p:pic>
        <p:nvPicPr>
          <p:cNvPr id="7" name="Object 6" descr="">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0" y="2809458"/>
            <a:ext cx="1152237" cy="1066533"/>
          </a:xfrm>
          <a:prstGeom prst="rect">
            <a:avLst/>
          </a:prstGeom>
        </p:spPr>
      </p:pic>
      <p:sp>
        <p:nvSpPr>
          <p:cNvPr id="8" name="Object 7"/>
          <p:cNvSpPr/>
          <p:nvPr/>
        </p:nvSpPr>
        <p:spPr>
          <a:xfrm>
            <a:off x="1333167" y="3323275"/>
            <a:ext cx="8584165" cy="309485"/>
          </a:xfrm>
          <a:prstGeom prst="rect">
            <a:avLst/>
          </a:prstGeom>
          <a:noFill/>
        </p:spPr>
        <p:txBody>
          <a:bodyPr wrap="square" rtlCol="0" anchor="ctr" bIns="0" lIns="0" rIns="0" tIns="0"/>
          <a:lstStyle/>
          <a:p>
            <a:pPr algn="l">
              <a:lnSpc>
                <a:spcPts val="2438"/>
              </a:lnSpc>
              <a:buNone/>
            </a:pPr>
            <a:r>
              <a:rPr lang="en-US" sz="2052" spc="41" kern="0" dirty="0" smtClean="0">
                <a:solidFill>
                  <a:srgbClr val="ffffff">
                    <a:alpha val="90000"/>
                  </a:srgbClr>
                </a:solidFill>
                <a:latin typeface="Source Sans Pro" pitchFamily="34" charset="0"/>
                <a:ea typeface="Source Sans Pro" pitchFamily="34" charset="-122"/>
                <a:cs typeface="Source Sans Pro" pitchFamily="34" charset="-120"/>
              </a:rPr>
              <a:t>Creating New Opportunities</a:t>
            </a:r>
            <a:endParaRPr lang="en-US" dirty="0"/>
          </a:p>
        </p:txBody>
      </p:sp>
      <p:pic>
        <p:nvPicPr>
          <p:cNvPr id="9" name="Object 8" descr="">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42715" y="4066158"/>
            <a:ext cx="3323394" cy="971307"/>
          </a:xfrm>
          <a:prstGeom prst="rect">
            <a:avLst/>
          </a:prstGeom>
        </p:spPr>
      </p:pic>
      <p:pic>
        <p:nvPicPr>
          <p:cNvPr id="10" name="Object 9" descr="">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0" y="4161384"/>
            <a:ext cx="1152237" cy="1066533"/>
          </a:xfrm>
          <a:prstGeom prst="rect">
            <a:avLst/>
          </a:prstGeom>
        </p:spPr>
      </p:pic>
      <p:sp>
        <p:nvSpPr>
          <p:cNvPr id="11" name="Object 10"/>
          <p:cNvSpPr/>
          <p:nvPr/>
        </p:nvSpPr>
        <p:spPr>
          <a:xfrm>
            <a:off x="1333167" y="4232685"/>
            <a:ext cx="2597901" cy="618970"/>
          </a:xfrm>
          <a:prstGeom prst="rect">
            <a:avLst/>
          </a:prstGeom>
          <a:noFill/>
        </p:spPr>
        <p:txBody>
          <a:bodyPr wrap="square" rtlCol="0" anchor="ctr" bIns="0" lIns="0" rIns="0" tIns="0"/>
          <a:lstStyle/>
          <a:p>
            <a:pPr algn="l">
              <a:lnSpc>
                <a:spcPts val="2438"/>
              </a:lnSpc>
              <a:buNone/>
            </a:pPr>
            <a:r>
              <a:rPr lang="en-US" sz="2052" spc="41" kern="0" dirty="0" smtClean="0">
                <a:solidFill>
                  <a:srgbClr val="000000">
                    <a:alpha val="80000"/>
                  </a:srgbClr>
                </a:solidFill>
                <a:latin typeface="Source Sans Pro" pitchFamily="34" charset="0"/>
                <a:ea typeface="Source Sans Pro" pitchFamily="34" charset="-122"/>
                <a:cs typeface="Source Sans Pro" pitchFamily="34" charset="-120"/>
              </a:rPr>
              <a:t>Amplifying Your Reach</a:t>
            </a:r>
            <a:endParaRPr lang="en-US" dirty="0"/>
          </a:p>
        </p:txBody>
      </p:sp>
      <p:pic>
        <p:nvPicPr>
          <p:cNvPr id="12" name="Object 11" descr="">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142715" y="5127930"/>
            <a:ext cx="10579629" cy="971307"/>
          </a:xfrm>
          <a:prstGeom prst="rect">
            <a:avLst/>
          </a:prstGeom>
        </p:spPr>
      </p:pic>
      <p:pic>
        <p:nvPicPr>
          <p:cNvPr id="13" name="Object 12" descr="">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0" y="5223157"/>
            <a:ext cx="1152237" cy="1409348"/>
          </a:xfrm>
          <a:prstGeom prst="rect">
            <a:avLst/>
          </a:prstGeom>
        </p:spPr>
      </p:pic>
      <p:sp>
        <p:nvSpPr>
          <p:cNvPr id="14" name="Object 13"/>
          <p:cNvSpPr/>
          <p:nvPr/>
        </p:nvSpPr>
        <p:spPr>
          <a:xfrm>
            <a:off x="1333167" y="5446819"/>
            <a:ext cx="10570107" cy="309485"/>
          </a:xfrm>
          <a:prstGeom prst="rect">
            <a:avLst/>
          </a:prstGeom>
          <a:noFill/>
        </p:spPr>
        <p:txBody>
          <a:bodyPr wrap="square" rtlCol="0" anchor="ctr" bIns="0" lIns="0" rIns="0" tIns="0"/>
          <a:lstStyle/>
          <a:p>
            <a:pPr algn="l">
              <a:lnSpc>
                <a:spcPts val="2438"/>
              </a:lnSpc>
              <a:buNone/>
            </a:pPr>
            <a:r>
              <a:rPr lang="en-US" sz="2052" spc="41" kern="0" dirty="0" smtClean="0">
                <a:solidFill>
                  <a:srgbClr val="ffffff">
                    <a:alpha val="90000"/>
                  </a:srgbClr>
                </a:solidFill>
                <a:latin typeface="Source Sans Pro" pitchFamily="34" charset="0"/>
                <a:ea typeface="Source Sans Pro" pitchFamily="34" charset="-122"/>
                <a:cs typeface="Source Sans Pro" pitchFamily="34" charset="-120"/>
              </a:rPr>
              <a:t>Client Advocacy</a:t>
            </a:r>
            <a:endParaRPr lang="en-US" dirty="0"/>
          </a:p>
        </p:txBody>
      </p:sp>
    </p:spTree>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3f7f1"/>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rtlCol="0" anchor="t" bIns="0" lIns="0" rIns="0" tIns="0"/>
          <a:lstStyle/>
          <a:p>
            <a:pPr algn="ctr">
              <a:lnSpc>
                <a:spcPts val="4266"/>
              </a:lnSpc>
              <a:buNone/>
            </a:pPr>
            <a:r>
              <a:rPr lang="en-US" b="1" sz="4688" spc="47" kern="0" dirty="0" smtClean="0">
                <a:solidFill>
                  <a:srgbClr val="000000">
                    <a:alpha val="80000"/>
                  </a:srgbClr>
                </a:solidFill>
                <a:latin typeface="Bebas Neue" pitchFamily="34" charset="0"/>
                <a:ea typeface="Bebas Neue" pitchFamily="34" charset="-122"/>
                <a:cs typeface="Bebas Neue" pitchFamily="34" charset="-120"/>
              </a:rPr>
              <a:t>The Role of Self-Awareness and Self-Authorship</a:t>
            </a:r>
            <a:endParaRPr lang="en-US" dirty="0"/>
          </a:p>
        </p:txBody>
      </p:sp>
      <p:sp>
        <p:nvSpPr>
          <p:cNvPr id="3" name="Object 2"/>
          <p:cNvSpPr/>
          <p:nvPr/>
        </p:nvSpPr>
        <p:spPr>
          <a:xfrm>
            <a:off x="476131" y="1656936"/>
            <a:ext cx="3618595" cy="2266383"/>
          </a:xfrm>
          <a:prstGeom prst="rect">
            <a:avLst/>
          </a:prstGeom>
          <a:solidFill>
            <a:srgbClr val="466aad"/>
          </a:solidFill>
        </p:spPr>
      </p:sp>
      <p:sp>
        <p:nvSpPr>
          <p:cNvPr id="4" name="Object 3"/>
          <p:cNvSpPr/>
          <p:nvPr/>
        </p:nvSpPr>
        <p:spPr>
          <a:xfrm>
            <a:off x="761810" y="1876432"/>
            <a:ext cx="3456711" cy="276870"/>
          </a:xfrm>
          <a:prstGeom prst="rect">
            <a:avLst/>
          </a:prstGeom>
          <a:noFill/>
        </p:spPr>
        <p:txBody>
          <a:bodyPr wrap="square" rtlCol="0" anchor="t" bIns="0" lIns="0" rIns="0" tIns="0"/>
          <a:lstStyle/>
          <a:p>
            <a:pPr algn="l">
              <a:lnSpc>
                <a:spcPts val="2181"/>
              </a:lnSpc>
              <a:buNone/>
            </a:pPr>
            <a:r>
              <a:rPr lang="en-US" sz="1836" spc="37" kern="0" dirty="0" smtClean="0">
                <a:solidFill>
                  <a:srgbClr val="ffffff">
                    <a:alpha val="90000"/>
                  </a:srgbClr>
                </a:solidFill>
                <a:latin typeface="Source Sans Pro" pitchFamily="34" charset="0"/>
                <a:ea typeface="Source Sans Pro" pitchFamily="34" charset="-122"/>
                <a:cs typeface="Source Sans Pro" pitchFamily="34" charset="-120"/>
              </a:rPr>
              <a:t>Self-Awareness: The Gateway</a:t>
            </a:r>
            <a:endParaRPr lang="en-US" dirty="0"/>
          </a:p>
        </p:txBody>
      </p:sp>
      <p:sp>
        <p:nvSpPr>
          <p:cNvPr id="5" name="Object 4"/>
          <p:cNvSpPr/>
          <p:nvPr/>
        </p:nvSpPr>
        <p:spPr>
          <a:xfrm>
            <a:off x="761810" y="2264955"/>
            <a:ext cx="3456711" cy="904649"/>
          </a:xfrm>
          <a:prstGeom prst="rect">
            <a:avLst/>
          </a:prstGeom>
          <a:noFill/>
        </p:spPr>
        <p:txBody>
          <a:bodyPr wrap="square" rtlCol="0" anchor="t" bIns="0" lIns="0" rIns="0" tIns="0"/>
          <a:lstStyle/>
          <a:p>
            <a:pPr algn="l">
              <a:lnSpc>
                <a:spcPts val="1782"/>
              </a:lnSpc>
              <a:spcBef>
                <a:spcPts val="862"/>
              </a:spcBef>
              <a:buNone/>
            </a:pPr>
            <a:r>
              <a:rPr lang="en-US" sz="1350" spc="27" kern="0" dirty="0" smtClean="0">
                <a:solidFill>
                  <a:srgbClr val="ffffff">
                    <a:alpha val="80000"/>
                  </a:srgbClr>
                </a:solidFill>
                <a:latin typeface="Source Sans Pro" pitchFamily="34" charset="0"/>
                <a:ea typeface="Source Sans Pro" pitchFamily="34" charset="-122"/>
                <a:cs typeface="Source Sans Pro" pitchFamily="34" charset="-120"/>
              </a:rPr>
              <a:t>Self-awareness is the foundation for self-authorship, enabling you to consciously design your life rather than repeat old patterns.</a:t>
            </a:r>
            <a:endParaRPr lang="en-US" dirty="0"/>
          </a:p>
        </p:txBody>
      </p:sp>
      <p:sp>
        <p:nvSpPr>
          <p:cNvPr id="6" name="Object 5"/>
          <p:cNvSpPr/>
          <p:nvPr/>
        </p:nvSpPr>
        <p:spPr>
          <a:xfrm>
            <a:off x="4285178" y="1656936"/>
            <a:ext cx="3618595" cy="2266383"/>
          </a:xfrm>
          <a:prstGeom prst="rect">
            <a:avLst/>
          </a:prstGeom>
          <a:solidFill>
            <a:srgbClr val="1d3557"/>
          </a:solidFill>
        </p:spPr>
      </p:sp>
      <p:sp>
        <p:nvSpPr>
          <p:cNvPr id="7" name="Object 6"/>
          <p:cNvSpPr/>
          <p:nvPr/>
        </p:nvSpPr>
        <p:spPr>
          <a:xfrm>
            <a:off x="4570857" y="1876432"/>
            <a:ext cx="3456711" cy="276870"/>
          </a:xfrm>
          <a:prstGeom prst="rect">
            <a:avLst/>
          </a:prstGeom>
          <a:noFill/>
        </p:spPr>
        <p:txBody>
          <a:bodyPr wrap="square" rtlCol="0" anchor="t" bIns="0" lIns="0" rIns="0" tIns="0"/>
          <a:lstStyle/>
          <a:p>
            <a:pPr algn="l">
              <a:lnSpc>
                <a:spcPts val="2181"/>
              </a:lnSpc>
              <a:buNone/>
            </a:pPr>
            <a:r>
              <a:rPr lang="en-US" sz="1836" spc="37" kern="0" dirty="0" smtClean="0">
                <a:solidFill>
                  <a:srgbClr val="ffffff">
                    <a:alpha val="90000"/>
                  </a:srgbClr>
                </a:solidFill>
                <a:latin typeface="Source Sans Pro" pitchFamily="34" charset="0"/>
                <a:ea typeface="Source Sans Pro" pitchFamily="34" charset="-122"/>
                <a:cs typeface="Source Sans Pro" pitchFamily="34" charset="-120"/>
              </a:rPr>
              <a:t>Recognizing Internal Dynamics</a:t>
            </a:r>
            <a:endParaRPr lang="en-US" dirty="0"/>
          </a:p>
        </p:txBody>
      </p:sp>
      <p:sp>
        <p:nvSpPr>
          <p:cNvPr id="8" name="Object 7"/>
          <p:cNvSpPr/>
          <p:nvPr/>
        </p:nvSpPr>
        <p:spPr>
          <a:xfrm>
            <a:off x="4570857" y="2264955"/>
            <a:ext cx="3456711" cy="904649"/>
          </a:xfrm>
          <a:prstGeom prst="rect">
            <a:avLst/>
          </a:prstGeom>
          <a:noFill/>
        </p:spPr>
        <p:txBody>
          <a:bodyPr wrap="square" rtlCol="0" anchor="t" bIns="0" lIns="0" rIns="0" tIns="0"/>
          <a:lstStyle/>
          <a:p>
            <a:pPr algn="l">
              <a:lnSpc>
                <a:spcPts val="1782"/>
              </a:lnSpc>
              <a:spcBef>
                <a:spcPts val="862"/>
              </a:spcBef>
              <a:buNone/>
            </a:pPr>
            <a:r>
              <a:rPr lang="en-US" sz="1350" spc="27" kern="0" dirty="0" smtClean="0">
                <a:solidFill>
                  <a:srgbClr val="ffffff">
                    <a:alpha val="80000"/>
                  </a:srgbClr>
                </a:solidFill>
                <a:latin typeface="Source Sans Pro" pitchFamily="34" charset="0"/>
                <a:ea typeface="Source Sans Pro" pitchFamily="34" charset="-122"/>
                <a:cs typeface="Source Sans Pro" pitchFamily="34" charset="-120"/>
              </a:rPr>
              <a:t>Understanding how early life experiences shape your 'keepers' and coping mechanisms can help you reclaim your power and align with your true purpose.</a:t>
            </a:r>
            <a:endParaRPr lang="en-US" dirty="0"/>
          </a:p>
        </p:txBody>
      </p:sp>
      <p:sp>
        <p:nvSpPr>
          <p:cNvPr id="9" name="Object 8"/>
          <p:cNvSpPr/>
          <p:nvPr/>
        </p:nvSpPr>
        <p:spPr>
          <a:xfrm>
            <a:off x="8094226" y="1656936"/>
            <a:ext cx="3618595" cy="2266383"/>
          </a:xfrm>
          <a:prstGeom prst="rect">
            <a:avLst/>
          </a:prstGeom>
          <a:solidFill>
            <a:srgbClr val="a8dadc"/>
          </a:solidFill>
        </p:spPr>
      </p:sp>
      <p:sp>
        <p:nvSpPr>
          <p:cNvPr id="10" name="Object 9"/>
          <p:cNvSpPr/>
          <p:nvPr/>
        </p:nvSpPr>
        <p:spPr>
          <a:xfrm>
            <a:off x="8379905" y="1876432"/>
            <a:ext cx="3456711" cy="276870"/>
          </a:xfrm>
          <a:prstGeom prst="rect">
            <a:avLst/>
          </a:prstGeom>
          <a:noFill/>
        </p:spPr>
        <p:txBody>
          <a:bodyPr wrap="square" rtlCol="0" anchor="t" bIns="0" lIns="0" rIns="0" tIns="0"/>
          <a:lstStyle/>
          <a:p>
            <a:pPr algn="l">
              <a:lnSpc>
                <a:spcPts val="2181"/>
              </a:lnSpc>
              <a:buNone/>
            </a:pPr>
            <a:r>
              <a:rPr lang="en-US" sz="1836" spc="37" kern="0" dirty="0" smtClean="0">
                <a:solidFill>
                  <a:srgbClr val="000000">
                    <a:alpha val="80000"/>
                  </a:srgbClr>
                </a:solidFill>
                <a:latin typeface="Source Sans Pro" pitchFamily="34" charset="0"/>
                <a:ea typeface="Source Sans Pro" pitchFamily="34" charset="-122"/>
                <a:cs typeface="Source Sans Pro" pitchFamily="34" charset="-120"/>
              </a:rPr>
              <a:t>Building Emotional Equity</a:t>
            </a:r>
            <a:endParaRPr lang="en-US" dirty="0"/>
          </a:p>
        </p:txBody>
      </p:sp>
      <p:sp>
        <p:nvSpPr>
          <p:cNvPr id="11" name="Object 10"/>
          <p:cNvSpPr/>
          <p:nvPr/>
        </p:nvSpPr>
        <p:spPr>
          <a:xfrm>
            <a:off x="8379905" y="2264955"/>
            <a:ext cx="3456711" cy="904649"/>
          </a:xfrm>
          <a:prstGeom prst="rect">
            <a:avLst/>
          </a:prstGeom>
          <a:noFill/>
        </p:spPr>
        <p:txBody>
          <a:bodyPr wrap="square" rtlCol="0" anchor="t" bIns="0" lIns="0" rIns="0" tIns="0"/>
          <a:lstStyle/>
          <a:p>
            <a:pPr algn="l">
              <a:lnSpc>
                <a:spcPts val="1782"/>
              </a:lnSpc>
              <a:spcBef>
                <a:spcPts val="862"/>
              </a:spcBef>
              <a:buNone/>
            </a:pPr>
            <a:r>
              <a:rPr lang="en-US" sz="1350" spc="27" kern="0" dirty="0" smtClean="0">
                <a:solidFill>
                  <a:srgbClr val="000000">
                    <a:alpha val="80000"/>
                  </a:srgbClr>
                </a:solidFill>
                <a:latin typeface="Source Sans Pro" pitchFamily="34" charset="0"/>
                <a:ea typeface="Source Sans Pro" pitchFamily="34" charset="-122"/>
                <a:cs typeface="Source Sans Pro" pitchFamily="34" charset="-120"/>
              </a:rPr>
              <a:t>Developing strong relationships and 'hard energy' with your peers is crucial before you can effectively build or influence others.</a:t>
            </a:r>
            <a:endParaRPr lang="en-US" dirty="0"/>
          </a:p>
        </p:txBody>
      </p:sp>
      <p:sp>
        <p:nvSpPr>
          <p:cNvPr id="12" name="Object 11"/>
          <p:cNvSpPr/>
          <p:nvPr/>
        </p:nvSpPr>
        <p:spPr>
          <a:xfrm>
            <a:off x="476131" y="4113771"/>
            <a:ext cx="5523119" cy="2266383"/>
          </a:xfrm>
          <a:prstGeom prst="rect">
            <a:avLst/>
          </a:prstGeom>
          <a:solidFill>
            <a:srgbClr val="e76f51"/>
          </a:solidFill>
        </p:spPr>
      </p:sp>
      <p:sp>
        <p:nvSpPr>
          <p:cNvPr id="13" name="Object 12"/>
          <p:cNvSpPr/>
          <p:nvPr/>
        </p:nvSpPr>
        <p:spPr>
          <a:xfrm>
            <a:off x="761810" y="4333268"/>
            <a:ext cx="5551687" cy="276870"/>
          </a:xfrm>
          <a:prstGeom prst="rect">
            <a:avLst/>
          </a:prstGeom>
          <a:noFill/>
        </p:spPr>
        <p:txBody>
          <a:bodyPr wrap="square" rtlCol="0" anchor="t" bIns="0" lIns="0" rIns="0" tIns="0"/>
          <a:lstStyle/>
          <a:p>
            <a:pPr algn="l">
              <a:lnSpc>
                <a:spcPts val="2181"/>
              </a:lnSpc>
              <a:buNone/>
            </a:pPr>
            <a:r>
              <a:rPr lang="en-US" sz="1836" spc="37" kern="0" dirty="0" smtClean="0">
                <a:solidFill>
                  <a:srgbClr val="ffffff">
                    <a:alpha val="90000"/>
                  </a:srgbClr>
                </a:solidFill>
                <a:latin typeface="Source Sans Pro" pitchFamily="34" charset="0"/>
                <a:ea typeface="Source Sans Pro" pitchFamily="34" charset="-122"/>
                <a:cs typeface="Source Sans Pro" pitchFamily="34" charset="-120"/>
              </a:rPr>
              <a:t>Completing and Owning Progress</a:t>
            </a:r>
            <a:endParaRPr lang="en-US" dirty="0"/>
          </a:p>
        </p:txBody>
      </p:sp>
      <p:sp>
        <p:nvSpPr>
          <p:cNvPr id="14" name="Object 13"/>
          <p:cNvSpPr/>
          <p:nvPr/>
        </p:nvSpPr>
        <p:spPr>
          <a:xfrm>
            <a:off x="761810" y="4721791"/>
            <a:ext cx="5551687" cy="678487"/>
          </a:xfrm>
          <a:prstGeom prst="rect">
            <a:avLst/>
          </a:prstGeom>
          <a:noFill/>
        </p:spPr>
        <p:txBody>
          <a:bodyPr wrap="square" rtlCol="0" anchor="t" bIns="0" lIns="0" rIns="0" tIns="0"/>
          <a:lstStyle/>
          <a:p>
            <a:pPr algn="l">
              <a:lnSpc>
                <a:spcPts val="1782"/>
              </a:lnSpc>
              <a:spcBef>
                <a:spcPts val="862"/>
              </a:spcBef>
              <a:buNone/>
            </a:pPr>
            <a:r>
              <a:rPr lang="en-US" sz="1350" spc="27" kern="0" dirty="0" smtClean="0">
                <a:solidFill>
                  <a:srgbClr val="ffffff">
                    <a:alpha val="80000"/>
                  </a:srgbClr>
                </a:solidFill>
                <a:latin typeface="Source Sans Pro" pitchFamily="34" charset="0"/>
                <a:ea typeface="Source Sans Pro" pitchFamily="34" charset="-122"/>
                <a:cs typeface="Source Sans Pro" pitchFamily="34" charset="-120"/>
              </a:rPr>
              <a:t>Finishing current commitments and projects is not about perfection, but about creating space for new growth and opportunities.</a:t>
            </a:r>
            <a:endParaRPr lang="en-US" dirty="0"/>
          </a:p>
        </p:txBody>
      </p:sp>
      <p:sp>
        <p:nvSpPr>
          <p:cNvPr id="15" name="Object 14"/>
          <p:cNvSpPr/>
          <p:nvPr/>
        </p:nvSpPr>
        <p:spPr>
          <a:xfrm>
            <a:off x="6189702" y="4113771"/>
            <a:ext cx="5523119" cy="2266383"/>
          </a:xfrm>
          <a:prstGeom prst="rect">
            <a:avLst/>
          </a:prstGeom>
          <a:solidFill>
            <a:srgbClr val="466aad"/>
          </a:solidFill>
        </p:spPr>
      </p:sp>
      <p:sp>
        <p:nvSpPr>
          <p:cNvPr id="16" name="Object 15"/>
          <p:cNvSpPr/>
          <p:nvPr/>
        </p:nvSpPr>
        <p:spPr>
          <a:xfrm>
            <a:off x="6475381" y="4333268"/>
            <a:ext cx="5551687" cy="276870"/>
          </a:xfrm>
          <a:prstGeom prst="rect">
            <a:avLst/>
          </a:prstGeom>
          <a:noFill/>
        </p:spPr>
        <p:txBody>
          <a:bodyPr wrap="square" rtlCol="0" anchor="t" bIns="0" lIns="0" rIns="0" tIns="0"/>
          <a:lstStyle/>
          <a:p>
            <a:pPr algn="l">
              <a:lnSpc>
                <a:spcPts val="2181"/>
              </a:lnSpc>
              <a:buNone/>
            </a:pPr>
            <a:r>
              <a:rPr lang="en-US" sz="1836" spc="37" kern="0" dirty="0" smtClean="0">
                <a:solidFill>
                  <a:srgbClr val="ffffff">
                    <a:alpha val="90000"/>
                  </a:srgbClr>
                </a:solidFill>
                <a:latin typeface="Source Sans Pro" pitchFamily="34" charset="0"/>
                <a:ea typeface="Source Sans Pro" pitchFamily="34" charset="-122"/>
                <a:cs typeface="Source Sans Pro" pitchFamily="34" charset="-120"/>
              </a:rPr>
              <a:t>Consciously Causing Your Future</a:t>
            </a:r>
            <a:endParaRPr lang="en-US" dirty="0"/>
          </a:p>
        </p:txBody>
      </p:sp>
      <p:sp>
        <p:nvSpPr>
          <p:cNvPr id="17" name="Object 16"/>
          <p:cNvSpPr/>
          <p:nvPr/>
        </p:nvSpPr>
        <p:spPr>
          <a:xfrm>
            <a:off x="6475381" y="4721791"/>
            <a:ext cx="5551687" cy="452324"/>
          </a:xfrm>
          <a:prstGeom prst="rect">
            <a:avLst/>
          </a:prstGeom>
          <a:noFill/>
        </p:spPr>
        <p:txBody>
          <a:bodyPr wrap="square" rtlCol="0" anchor="t" bIns="0" lIns="0" rIns="0" tIns="0"/>
          <a:lstStyle/>
          <a:p>
            <a:pPr algn="l">
              <a:lnSpc>
                <a:spcPts val="1782"/>
              </a:lnSpc>
              <a:spcBef>
                <a:spcPts val="862"/>
              </a:spcBef>
              <a:buNone/>
            </a:pPr>
            <a:r>
              <a:rPr lang="en-US" sz="1350" spc="27" kern="0" dirty="0" smtClean="0">
                <a:solidFill>
                  <a:srgbClr val="ffffff">
                    <a:alpha val="80000"/>
                  </a:srgbClr>
                </a:solidFill>
                <a:latin typeface="Source Sans Pro" pitchFamily="34" charset="0"/>
                <a:ea typeface="Source Sans Pro" pitchFamily="34" charset="-122"/>
                <a:cs typeface="Source Sans Pro" pitchFamily="34" charset="-120"/>
              </a:rPr>
              <a:t>Letting go of the past and consciously creating your future self is the key to moving forward and achieving your goals.</a:t>
            </a:r>
            <a:endParaRPr lang="en-US" dirty="0"/>
          </a:p>
        </p:txBody>
      </p:sp>
    </p:spTree>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00000"/>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rtlCol="0" anchor="t" bIns="0" lIns="0" rIns="0" tIns="0"/>
          <a:lstStyle/>
          <a:p>
            <a:pPr algn="ctr">
              <a:lnSpc>
                <a:spcPts val="4266"/>
              </a:lnSpc>
              <a:buNone/>
            </a:pPr>
            <a:r>
              <a:rPr lang="en-US" b="1" sz="4688" spc="47" kern="0" dirty="0" smtClean="0">
                <a:solidFill>
                  <a:srgbClr val="ffffff">
                    <a:alpha val="90000"/>
                  </a:srgbClr>
                </a:solidFill>
                <a:latin typeface="Bebas Neue" pitchFamily="34" charset="0"/>
                <a:ea typeface="Bebas Neue" pitchFamily="34" charset="-122"/>
                <a:cs typeface="Bebas Neue" pitchFamily="34" charset="-120"/>
              </a:rPr>
              <a:t>Building Community and Mutual Support</a:t>
            </a:r>
            <a:endParaRPr lang="en-US" dirty="0"/>
          </a:p>
        </p:txBody>
      </p:sp>
      <p:pic>
        <p:nvPicPr>
          <p:cNvPr id="3" name="Object 2" descr="Coach Henry headshot">    </p:cNvPr>
          <p:cNvPicPr>
            <a:picLocks noChangeAspect="1"/>
          </p:cNvPicPr>
          <p:nvPr/>
        </p:nvPicPr>
        <p:blipFill>
          <a:blip r:embed="rId1"/>
          <a:srcRect l="16667" r="16667" t="0" b="0"/>
          <a:stretch/>
        </p:blipFill>
        <p:spPr>
          <a:xfrm>
            <a:off x="511841" y="2456836"/>
            <a:ext cx="2380655" cy="2380655"/>
          </a:xfrm>
          <a:prstGeom prst="rect">
            <a:avLst/>
          </a:prstGeom>
        </p:spPr>
      </p:pic>
      <p:sp>
        <p:nvSpPr>
          <p:cNvPr id="4" name="Object 3"/>
          <p:cNvSpPr/>
          <p:nvPr/>
        </p:nvSpPr>
        <p:spPr>
          <a:xfrm>
            <a:off x="511841" y="2456836"/>
            <a:ext cx="2380655" cy="2380655"/>
          </a:xfrm>
          <a:prstGeom prst="rect">
            <a:avLst/>
          </a:prstGeom>
          <a:noFill/>
          <a:ln w="25400">
            <a:solidFill>
              <a:srgbClr val="1d3557"/>
            </a:solidFill>
            <a:prstDash val="solid"/>
            <a:miter lim="800000"/>
          </a:ln>
        </p:spPr>
      </p:sp>
      <p:sp>
        <p:nvSpPr>
          <p:cNvPr id="5" name="Object 4"/>
          <p:cNvSpPr/>
          <p:nvPr/>
        </p:nvSpPr>
        <p:spPr>
          <a:xfrm>
            <a:off x="353527" y="4969617"/>
            <a:ext cx="2697282" cy="244255"/>
          </a:xfrm>
          <a:prstGeom prst="rect">
            <a:avLst/>
          </a:prstGeom>
          <a:noFill/>
        </p:spPr>
        <p:txBody>
          <a:bodyPr wrap="square" rtlCol="0" anchor="t" bIns="0" lIns="0" rIns="0" tIns="0"/>
          <a:lstStyle/>
          <a:p>
            <a:pPr algn="ctr">
              <a:lnSpc>
                <a:spcPts val="1925"/>
              </a:lnSpc>
              <a:buNone/>
            </a:pPr>
            <a:r>
              <a:rPr lang="en-US" sz="1620" spc="32" kern="0" dirty="0" smtClean="0">
                <a:solidFill>
                  <a:srgbClr val="ffffff">
                    <a:alpha val="90000"/>
                  </a:srgbClr>
                </a:solidFill>
                <a:latin typeface="Source Sans Pro" pitchFamily="34" charset="0"/>
                <a:ea typeface="Source Sans Pro" pitchFamily="34" charset="-122"/>
                <a:cs typeface="Source Sans Pro" pitchFamily="34" charset="-120"/>
              </a:rPr>
              <a:t>Coach Henry</a:t>
            </a:r>
            <a:endParaRPr lang="en-US" dirty="0"/>
          </a:p>
        </p:txBody>
      </p:sp>
      <p:sp>
        <p:nvSpPr>
          <p:cNvPr id="6" name="Object 5"/>
          <p:cNvSpPr/>
          <p:nvPr/>
        </p:nvSpPr>
        <p:spPr>
          <a:xfrm>
            <a:off x="353527" y="5294100"/>
            <a:ext cx="2697282" cy="226162"/>
          </a:xfrm>
          <a:prstGeom prst="rect">
            <a:avLst/>
          </a:prstGeom>
          <a:noFill/>
        </p:spPr>
        <p:txBody>
          <a:bodyPr wrap="square" rtlCol="0" anchor="t" bIns="0" lIns="0" rIns="0" tIns="0"/>
          <a:lstStyle/>
          <a:p>
            <a:pPr algn="ctr">
              <a:lnSpc>
                <a:spcPts val="1782"/>
              </a:lnSpc>
              <a:spcBef>
                <a:spcPts val="620"/>
              </a:spcBef>
              <a:buNone/>
            </a:pPr>
            <a:r>
              <a:rPr lang="en-US" sz="1350" spc="27" kern="0" dirty="0" smtClean="0">
                <a:solidFill>
                  <a:srgbClr val="ffffff">
                    <a:alpha val="80000"/>
                  </a:srgbClr>
                </a:solidFill>
                <a:latin typeface="Source Sans Pro" pitchFamily="34" charset="0"/>
                <a:ea typeface="Source Sans Pro" pitchFamily="34" charset="-122"/>
                <a:cs typeface="Source Sans Pro" pitchFamily="34" charset="-120"/>
              </a:rPr>
              <a:t>Leadership Coach</a:t>
            </a:r>
            <a:endParaRPr lang="en-US" dirty="0"/>
          </a:p>
        </p:txBody>
      </p:sp>
      <p:pic>
        <p:nvPicPr>
          <p:cNvPr id="7" name="Object 6" descr="Alice Johnson Marketing Manager headshot">    </p:cNvPr>
          <p:cNvPicPr>
            <a:picLocks noChangeAspect="1"/>
          </p:cNvPicPr>
          <p:nvPr/>
        </p:nvPicPr>
        <p:blipFill>
          <a:blip r:embed="rId2"/>
          <a:srcRect l="0" r="0" t="0" b="0"/>
          <a:stretch/>
        </p:blipFill>
        <p:spPr>
          <a:xfrm>
            <a:off x="3440046" y="2456836"/>
            <a:ext cx="2380655" cy="2380655"/>
          </a:xfrm>
          <a:prstGeom prst="rect">
            <a:avLst/>
          </a:prstGeom>
        </p:spPr>
      </p:pic>
      <p:sp>
        <p:nvSpPr>
          <p:cNvPr id="8" name="Object 7"/>
          <p:cNvSpPr/>
          <p:nvPr/>
        </p:nvSpPr>
        <p:spPr>
          <a:xfrm>
            <a:off x="3440046" y="2456836"/>
            <a:ext cx="2380655" cy="2380655"/>
          </a:xfrm>
          <a:prstGeom prst="rect">
            <a:avLst/>
          </a:prstGeom>
          <a:noFill/>
          <a:ln w="25400">
            <a:solidFill>
              <a:srgbClr val="1d3557"/>
            </a:solidFill>
            <a:prstDash val="solid"/>
            <a:miter lim="800000"/>
          </a:ln>
        </p:spPr>
      </p:sp>
      <p:sp>
        <p:nvSpPr>
          <p:cNvPr id="9" name="Object 8"/>
          <p:cNvSpPr/>
          <p:nvPr/>
        </p:nvSpPr>
        <p:spPr>
          <a:xfrm>
            <a:off x="3281732" y="4969617"/>
            <a:ext cx="2697282" cy="244255"/>
          </a:xfrm>
          <a:prstGeom prst="rect">
            <a:avLst/>
          </a:prstGeom>
          <a:noFill/>
        </p:spPr>
        <p:txBody>
          <a:bodyPr wrap="square" rtlCol="0" anchor="t" bIns="0" lIns="0" rIns="0" tIns="0"/>
          <a:lstStyle/>
          <a:p>
            <a:pPr algn="ctr">
              <a:lnSpc>
                <a:spcPts val="1925"/>
              </a:lnSpc>
              <a:buNone/>
            </a:pPr>
            <a:r>
              <a:rPr lang="en-US" sz="1620" spc="32" kern="0" dirty="0" smtClean="0">
                <a:solidFill>
                  <a:srgbClr val="ffffff">
                    <a:alpha val="90000"/>
                  </a:srgbClr>
                </a:solidFill>
                <a:latin typeface="Source Sans Pro" pitchFamily="34" charset="0"/>
                <a:ea typeface="Source Sans Pro" pitchFamily="34" charset="-122"/>
                <a:cs typeface="Source Sans Pro" pitchFamily="34" charset="-120"/>
              </a:rPr>
              <a:t>Alice Johnson</a:t>
            </a:r>
            <a:endParaRPr lang="en-US" dirty="0"/>
          </a:p>
        </p:txBody>
      </p:sp>
      <p:sp>
        <p:nvSpPr>
          <p:cNvPr id="10" name="Object 9"/>
          <p:cNvSpPr/>
          <p:nvPr/>
        </p:nvSpPr>
        <p:spPr>
          <a:xfrm>
            <a:off x="3281732" y="5294100"/>
            <a:ext cx="2697282" cy="226162"/>
          </a:xfrm>
          <a:prstGeom prst="rect">
            <a:avLst/>
          </a:prstGeom>
          <a:noFill/>
        </p:spPr>
        <p:txBody>
          <a:bodyPr wrap="square" rtlCol="0" anchor="t" bIns="0" lIns="0" rIns="0" tIns="0"/>
          <a:lstStyle/>
          <a:p>
            <a:pPr algn="ctr">
              <a:lnSpc>
                <a:spcPts val="1782"/>
              </a:lnSpc>
              <a:spcBef>
                <a:spcPts val="620"/>
              </a:spcBef>
              <a:buNone/>
            </a:pPr>
            <a:r>
              <a:rPr lang="en-US" sz="1350" spc="27" kern="0" dirty="0" smtClean="0">
                <a:solidFill>
                  <a:srgbClr val="ffffff">
                    <a:alpha val="80000"/>
                  </a:srgbClr>
                </a:solidFill>
                <a:latin typeface="Source Sans Pro" pitchFamily="34" charset="0"/>
                <a:ea typeface="Source Sans Pro" pitchFamily="34" charset="-122"/>
                <a:cs typeface="Source Sans Pro" pitchFamily="34" charset="-120"/>
              </a:rPr>
              <a:t>Marketing Manager</a:t>
            </a:r>
            <a:endParaRPr lang="en-US" dirty="0"/>
          </a:p>
        </p:txBody>
      </p:sp>
      <p:pic>
        <p:nvPicPr>
          <p:cNvPr id="11" name="Object 10" descr="Michael Chen Software Developer headshot">    </p:cNvPr>
          <p:cNvPicPr>
            <a:picLocks noChangeAspect="1"/>
          </p:cNvPicPr>
          <p:nvPr/>
        </p:nvPicPr>
        <p:blipFill>
          <a:blip r:embed="rId3"/>
          <a:srcRect l="21133" r="21133" t="0" b="0"/>
          <a:stretch/>
        </p:blipFill>
        <p:spPr>
          <a:xfrm>
            <a:off x="6368251" y="2456836"/>
            <a:ext cx="2380655" cy="2380655"/>
          </a:xfrm>
          <a:prstGeom prst="rect">
            <a:avLst/>
          </a:prstGeom>
        </p:spPr>
      </p:pic>
      <p:sp>
        <p:nvSpPr>
          <p:cNvPr id="12" name="Object 11"/>
          <p:cNvSpPr/>
          <p:nvPr/>
        </p:nvSpPr>
        <p:spPr>
          <a:xfrm>
            <a:off x="6368251" y="2456836"/>
            <a:ext cx="2380655" cy="2380655"/>
          </a:xfrm>
          <a:prstGeom prst="rect">
            <a:avLst/>
          </a:prstGeom>
          <a:noFill/>
          <a:ln w="25400">
            <a:solidFill>
              <a:srgbClr val="1d3557"/>
            </a:solidFill>
            <a:prstDash val="solid"/>
            <a:miter lim="800000"/>
          </a:ln>
        </p:spPr>
      </p:sp>
      <p:sp>
        <p:nvSpPr>
          <p:cNvPr id="13" name="Object 12"/>
          <p:cNvSpPr/>
          <p:nvPr/>
        </p:nvSpPr>
        <p:spPr>
          <a:xfrm>
            <a:off x="6209938" y="4969617"/>
            <a:ext cx="2697282" cy="244255"/>
          </a:xfrm>
          <a:prstGeom prst="rect">
            <a:avLst/>
          </a:prstGeom>
          <a:noFill/>
        </p:spPr>
        <p:txBody>
          <a:bodyPr wrap="square" rtlCol="0" anchor="t" bIns="0" lIns="0" rIns="0" tIns="0"/>
          <a:lstStyle/>
          <a:p>
            <a:pPr algn="ctr">
              <a:lnSpc>
                <a:spcPts val="1925"/>
              </a:lnSpc>
              <a:buNone/>
            </a:pPr>
            <a:r>
              <a:rPr lang="en-US" sz="1620" spc="32" kern="0" dirty="0" smtClean="0">
                <a:solidFill>
                  <a:srgbClr val="ffffff">
                    <a:alpha val="90000"/>
                  </a:srgbClr>
                </a:solidFill>
                <a:latin typeface="Source Sans Pro" pitchFamily="34" charset="0"/>
                <a:ea typeface="Source Sans Pro" pitchFamily="34" charset="-122"/>
                <a:cs typeface="Source Sans Pro" pitchFamily="34" charset="-120"/>
              </a:rPr>
              <a:t>Michael Chen</a:t>
            </a:r>
            <a:endParaRPr lang="en-US" dirty="0"/>
          </a:p>
        </p:txBody>
      </p:sp>
      <p:sp>
        <p:nvSpPr>
          <p:cNvPr id="14" name="Object 13"/>
          <p:cNvSpPr/>
          <p:nvPr/>
        </p:nvSpPr>
        <p:spPr>
          <a:xfrm>
            <a:off x="6209938" y="5294100"/>
            <a:ext cx="2697282" cy="226162"/>
          </a:xfrm>
          <a:prstGeom prst="rect">
            <a:avLst/>
          </a:prstGeom>
          <a:noFill/>
        </p:spPr>
        <p:txBody>
          <a:bodyPr wrap="square" rtlCol="0" anchor="t" bIns="0" lIns="0" rIns="0" tIns="0"/>
          <a:lstStyle/>
          <a:p>
            <a:pPr algn="ctr">
              <a:lnSpc>
                <a:spcPts val="1782"/>
              </a:lnSpc>
              <a:spcBef>
                <a:spcPts val="620"/>
              </a:spcBef>
              <a:buNone/>
            </a:pPr>
            <a:r>
              <a:rPr lang="en-US" sz="1350" spc="27" kern="0" dirty="0" smtClean="0">
                <a:solidFill>
                  <a:srgbClr val="ffffff">
                    <a:alpha val="80000"/>
                  </a:srgbClr>
                </a:solidFill>
                <a:latin typeface="Source Sans Pro" pitchFamily="34" charset="0"/>
                <a:ea typeface="Source Sans Pro" pitchFamily="34" charset="-122"/>
                <a:cs typeface="Source Sans Pro" pitchFamily="34" charset="-120"/>
              </a:rPr>
              <a:t>Software Developer</a:t>
            </a:r>
            <a:endParaRPr lang="en-US" dirty="0"/>
          </a:p>
        </p:txBody>
      </p:sp>
      <p:pic>
        <p:nvPicPr>
          <p:cNvPr id="15" name="Object 14" descr="Sarah Patel Community Organizer headshot">    </p:cNvPr>
          <p:cNvPicPr>
            <a:picLocks noChangeAspect="1"/>
          </p:cNvPicPr>
          <p:nvPr/>
        </p:nvPicPr>
        <p:blipFill>
          <a:blip r:embed="rId4"/>
          <a:srcRect l="21930" r="21930" t="0" b="0"/>
          <a:stretch/>
        </p:blipFill>
        <p:spPr>
          <a:xfrm>
            <a:off x="9296457" y="2456836"/>
            <a:ext cx="2380655" cy="2380655"/>
          </a:xfrm>
          <a:prstGeom prst="rect">
            <a:avLst/>
          </a:prstGeom>
        </p:spPr>
      </p:pic>
      <p:sp>
        <p:nvSpPr>
          <p:cNvPr id="16" name="Object 15"/>
          <p:cNvSpPr/>
          <p:nvPr/>
        </p:nvSpPr>
        <p:spPr>
          <a:xfrm>
            <a:off x="9296457" y="2456836"/>
            <a:ext cx="2380655" cy="2380655"/>
          </a:xfrm>
          <a:prstGeom prst="rect">
            <a:avLst/>
          </a:prstGeom>
          <a:noFill/>
          <a:ln w="25400">
            <a:solidFill>
              <a:srgbClr val="1d3557"/>
            </a:solidFill>
            <a:prstDash val="solid"/>
            <a:miter lim="800000"/>
          </a:ln>
        </p:spPr>
      </p:sp>
      <p:sp>
        <p:nvSpPr>
          <p:cNvPr id="17" name="Object 16"/>
          <p:cNvSpPr/>
          <p:nvPr/>
        </p:nvSpPr>
        <p:spPr>
          <a:xfrm>
            <a:off x="9138143" y="4969617"/>
            <a:ext cx="2697282" cy="244255"/>
          </a:xfrm>
          <a:prstGeom prst="rect">
            <a:avLst/>
          </a:prstGeom>
          <a:noFill/>
        </p:spPr>
        <p:txBody>
          <a:bodyPr wrap="square" rtlCol="0" anchor="t" bIns="0" lIns="0" rIns="0" tIns="0"/>
          <a:lstStyle/>
          <a:p>
            <a:pPr algn="ctr">
              <a:lnSpc>
                <a:spcPts val="1925"/>
              </a:lnSpc>
              <a:buNone/>
            </a:pPr>
            <a:r>
              <a:rPr lang="en-US" sz="1620" spc="32" kern="0" dirty="0" smtClean="0">
                <a:solidFill>
                  <a:srgbClr val="ffffff">
                    <a:alpha val="90000"/>
                  </a:srgbClr>
                </a:solidFill>
                <a:latin typeface="Source Sans Pro" pitchFamily="34" charset="0"/>
                <a:ea typeface="Source Sans Pro" pitchFamily="34" charset="-122"/>
                <a:cs typeface="Source Sans Pro" pitchFamily="34" charset="-120"/>
              </a:rPr>
              <a:t>Sarah Patel</a:t>
            </a:r>
            <a:endParaRPr lang="en-US" dirty="0"/>
          </a:p>
        </p:txBody>
      </p:sp>
      <p:sp>
        <p:nvSpPr>
          <p:cNvPr id="18" name="Object 17"/>
          <p:cNvSpPr/>
          <p:nvPr/>
        </p:nvSpPr>
        <p:spPr>
          <a:xfrm>
            <a:off x="9138143" y="5294100"/>
            <a:ext cx="2697282" cy="226162"/>
          </a:xfrm>
          <a:prstGeom prst="rect">
            <a:avLst/>
          </a:prstGeom>
          <a:noFill/>
        </p:spPr>
        <p:txBody>
          <a:bodyPr wrap="square" rtlCol="0" anchor="t" bIns="0" lIns="0" rIns="0" tIns="0"/>
          <a:lstStyle/>
          <a:p>
            <a:pPr algn="ctr">
              <a:lnSpc>
                <a:spcPts val="1782"/>
              </a:lnSpc>
              <a:spcBef>
                <a:spcPts val="620"/>
              </a:spcBef>
              <a:buNone/>
            </a:pPr>
            <a:r>
              <a:rPr lang="en-US" sz="1350" spc="27" kern="0" dirty="0" smtClean="0">
                <a:solidFill>
                  <a:srgbClr val="ffffff">
                    <a:alpha val="80000"/>
                  </a:srgbClr>
                </a:solidFill>
                <a:latin typeface="Source Sans Pro" pitchFamily="34" charset="0"/>
                <a:ea typeface="Source Sans Pro" pitchFamily="34" charset="-122"/>
                <a:cs typeface="Source Sans Pro" pitchFamily="34" charset="-120"/>
              </a:rPr>
              <a:t>Community Organizer</a:t>
            </a:r>
            <a:endParaRPr lang="en-US" dirty="0"/>
          </a:p>
        </p:txBody>
      </p:sp>
    </p:spTree>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3f7f1"/>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rtlCol="0" anchor="t" bIns="0" lIns="0" rIns="0" tIns="0"/>
          <a:lstStyle/>
          <a:p>
            <a:pPr algn="ctr">
              <a:lnSpc>
                <a:spcPts val="4266"/>
              </a:lnSpc>
              <a:buNone/>
            </a:pPr>
            <a:r>
              <a:rPr lang="en-US" b="1" sz="4688" spc="47" kern="0" dirty="0" smtClean="0">
                <a:solidFill>
                  <a:srgbClr val="000000">
                    <a:alpha val="80000"/>
                  </a:srgbClr>
                </a:solidFill>
                <a:latin typeface="Bebas Neue" pitchFamily="34" charset="0"/>
                <a:ea typeface="Bebas Neue" pitchFamily="34" charset="-122"/>
                <a:cs typeface="Bebas Neue" pitchFamily="34" charset="-120"/>
              </a:rPr>
              <a:t>What Comes Next</a:t>
            </a:r>
            <a:endParaRPr lang="en-US" dirty="0"/>
          </a:p>
        </p:txBody>
      </p:sp>
      <p:sp>
        <p:nvSpPr>
          <p:cNvPr id="3" name="Object 2"/>
          <p:cNvSpPr/>
          <p:nvPr/>
        </p:nvSpPr>
        <p:spPr>
          <a:xfrm>
            <a:off x="952262" y="1705977"/>
            <a:ext cx="5446938" cy="4598592"/>
          </a:xfrm>
          <a:prstGeom prst="rect">
            <a:avLst/>
          </a:prstGeom>
          <a:noFill/>
        </p:spPr>
        <p:txBody>
          <a:bodyPr wrap="square" rtlCol="0" anchor="t" bIns="0" lIns="0" rIns="0" tIns="0"/>
          <a:lstStyle/>
          <a:p>
            <a:pPr algn="l" marL="242900" indent="-242900">
              <a:lnSpc>
                <a:spcPts val="2309"/>
              </a:lnSpc>
              <a:buSzPct val="100000"/>
              <a:buChar char="•"/>
            </a:pPr>
            <a:r>
              <a:rPr lang="en-US" sz="1944" spc="39" kern="0" dirty="0" smtClean="0">
                <a:solidFill>
                  <a:srgbClr val="000000">
                    <a:alpha val="80000"/>
                  </a:srgbClr>
                </a:solidFill>
                <a:latin typeface="Source Sans Pro" pitchFamily="34" charset="0"/>
                <a:ea typeface="Source Sans Pro" pitchFamily="34" charset="-122"/>
                <a:cs typeface="Source Sans Pro" pitchFamily="34" charset="-120"/>
              </a:rPr>
              <a:t>The Importance of Accountability and Completion</a:t>
            </a:r>
          </a:p>
          <a:p>
            <a:pPr algn="l" lvl="1">
              <a:lnSpc>
                <a:spcPts val="1640"/>
              </a:lnSpc>
              <a:spcBef>
                <a:spcPts val="285"/>
              </a:spcBef>
              <a:buNone/>
            </a:pPr>
            <a:r>
              <a:rPr lang="en-US" sz="1242" spc="25" kern="0" dirty="0" smtClean="0">
                <a:solidFill>
                  <a:srgbClr val="000000">
                    <a:alpha val="80000"/>
                  </a:srgbClr>
                </a:solidFill>
                <a:latin typeface="Source Sans Pro" pitchFamily="34" charset="0"/>
                <a:ea typeface="Source Sans Pro" pitchFamily="34" charset="-122"/>
                <a:cs typeface="Source Sans Pro" pitchFamily="34" charset="-120"/>
              </a:rPr>
              <a:t>Participants shared their experiences creating a 60-second video to articulate their accomplishments, future plans, and what the world can count on them for next. This exercise was a moment of self-reflection, revealing some participants' resistance to vulnerability.</a:t>
            </a:r>
          </a:p>
          <a:p>
            <a:pPr algn="l" marL="242900" indent="-242900">
              <a:lnSpc>
                <a:spcPts val="2309"/>
              </a:lnSpc>
              <a:spcBef>
                <a:spcPts val="2022"/>
              </a:spcBef>
              <a:buSzPct val="100000"/>
              <a:buChar char="•"/>
            </a:pPr>
            <a:r>
              <a:rPr lang="en-US" sz="1944" spc="39" kern="0" dirty="0" smtClean="0">
                <a:solidFill>
                  <a:srgbClr val="000000">
                    <a:alpha val="80000"/>
                  </a:srgbClr>
                </a:solidFill>
                <a:latin typeface="Source Sans Pro" pitchFamily="34" charset="0"/>
                <a:ea typeface="Source Sans Pro" pitchFamily="34" charset="-122"/>
                <a:cs typeface="Source Sans Pro" pitchFamily="34" charset="-120"/>
              </a:rPr>
              <a:t>The Relationship Between Completion and Graduation</a:t>
            </a:r>
          </a:p>
          <a:p>
            <a:pPr algn="l" lvl="1">
              <a:lnSpc>
                <a:spcPts val="1640"/>
              </a:lnSpc>
              <a:spcBef>
                <a:spcPts val="285"/>
              </a:spcBef>
              <a:buNone/>
            </a:pPr>
            <a:r>
              <a:rPr lang="en-US" sz="1242" spc="25" kern="0" dirty="0" smtClean="0">
                <a:solidFill>
                  <a:srgbClr val="000000">
                    <a:alpha val="80000"/>
                  </a:srgbClr>
                </a:solidFill>
                <a:latin typeface="Source Sans Pro" pitchFamily="34" charset="0"/>
                <a:ea typeface="Source Sans Pro" pitchFamily="34" charset="-122"/>
                <a:cs typeface="Source Sans Pro" pitchFamily="34" charset="-120"/>
              </a:rPr>
              <a:t>The coach emphasized that true graduation is an elevation, a transcendence from who you were to who you are becoming. Graduation is not just a formality but a conscious experience that requires completing your work and committing to what's next.</a:t>
            </a:r>
          </a:p>
          <a:p>
            <a:pPr algn="l" marL="242900" indent="-242900">
              <a:lnSpc>
                <a:spcPts val="2309"/>
              </a:lnSpc>
              <a:spcBef>
                <a:spcPts val="2022"/>
              </a:spcBef>
              <a:buSzPct val="100000"/>
              <a:buChar char="•"/>
            </a:pPr>
            <a:r>
              <a:rPr lang="en-US" sz="1944" spc="39" kern="0" dirty="0" smtClean="0">
                <a:solidFill>
                  <a:srgbClr val="000000">
                    <a:alpha val="80000"/>
                  </a:srgbClr>
                </a:solidFill>
                <a:latin typeface="Source Sans Pro" pitchFamily="34" charset="0"/>
                <a:ea typeface="Source Sans Pro" pitchFamily="34" charset="-122"/>
                <a:cs typeface="Source Sans Pro" pitchFamily="34" charset="-120"/>
              </a:rPr>
              <a:t>Overcoming Resistance to Content Creation</a:t>
            </a:r>
          </a:p>
          <a:p>
            <a:pPr algn="l" lvl="1">
              <a:lnSpc>
                <a:spcPts val="1640"/>
              </a:lnSpc>
              <a:spcBef>
                <a:spcPts val="285"/>
              </a:spcBef>
              <a:buNone/>
            </a:pPr>
            <a:r>
              <a:rPr lang="en-US" sz="1242" spc="25" kern="0" dirty="0" smtClean="0">
                <a:solidFill>
                  <a:srgbClr val="000000">
                    <a:alpha val="80000"/>
                  </a:srgbClr>
                </a:solidFill>
                <a:latin typeface="Source Sans Pro" pitchFamily="34" charset="0"/>
                <a:ea typeface="Source Sans Pro" pitchFamily="34" charset="-122"/>
                <a:cs typeface="Source Sans Pro" pitchFamily="34" charset="-120"/>
              </a:rPr>
              <a:t>Many participants expressed difficulty in completing their video assignments, revealing a deeper fear of fully owning their progress and stepping into visibility. The coach shared strategies to preserve authenticity and presence over perfection.</a:t>
            </a:r>
            <a:endParaRPr lang="en-US" dirty="0"/>
          </a:p>
        </p:txBody>
      </p:sp>
      <p:sp>
        <p:nvSpPr>
          <p:cNvPr id="4" name="Object 3"/>
          <p:cNvSpPr/>
          <p:nvPr/>
        </p:nvSpPr>
        <p:spPr>
          <a:xfrm>
            <a:off x="6284928" y="1705977"/>
            <a:ext cx="5446938" cy="3680849"/>
          </a:xfrm>
          <a:prstGeom prst="rect">
            <a:avLst/>
          </a:prstGeom>
          <a:noFill/>
        </p:spPr>
        <p:txBody>
          <a:bodyPr wrap="square" rtlCol="0" anchor="t" bIns="0" lIns="0" rIns="0" tIns="0"/>
          <a:lstStyle/>
          <a:p>
            <a:pPr algn="l" marL="242900" indent="-242900">
              <a:lnSpc>
                <a:spcPts val="2309"/>
              </a:lnSpc>
              <a:buSzPct val="100000"/>
              <a:buChar char="•"/>
            </a:pPr>
            <a:r>
              <a:rPr lang="en-US" sz="1944" spc="39" kern="0" dirty="0" smtClean="0">
                <a:solidFill>
                  <a:srgbClr val="000000">
                    <a:alpha val="80000"/>
                  </a:srgbClr>
                </a:solidFill>
                <a:latin typeface="Source Sans Pro" pitchFamily="34" charset="0"/>
                <a:ea typeface="Source Sans Pro" pitchFamily="34" charset="-122"/>
                <a:cs typeface="Source Sans Pro" pitchFamily="34" charset="-120"/>
              </a:rPr>
              <a:t>Building Momentum Through Shared Wins</a:t>
            </a:r>
          </a:p>
          <a:p>
            <a:pPr algn="l" lvl="1">
              <a:lnSpc>
                <a:spcPts val="1640"/>
              </a:lnSpc>
              <a:spcBef>
                <a:spcPts val="285"/>
              </a:spcBef>
              <a:buNone/>
            </a:pPr>
            <a:r>
              <a:rPr lang="en-US" sz="1242" spc="25" kern="0" dirty="0" smtClean="0">
                <a:solidFill>
                  <a:srgbClr val="000000">
                    <a:alpha val="80000"/>
                  </a:srgbClr>
                </a:solidFill>
                <a:latin typeface="Source Sans Pro" pitchFamily="34" charset="0"/>
                <a:ea typeface="Source Sans Pro" pitchFamily="34" charset="-122"/>
                <a:cs typeface="Source Sans Pro" pitchFamily="34" charset="-120"/>
              </a:rPr>
              <a:t>The call celebrated wins from community members who are leveraging their growth to expand their impact, such as Sea Rock's use of Clubhouse to create new business opportunities in real estate mortgage coaching.</a:t>
            </a:r>
          </a:p>
          <a:p>
            <a:pPr algn="l" marL="242900" indent="-242900">
              <a:lnSpc>
                <a:spcPts val="2309"/>
              </a:lnSpc>
              <a:spcBef>
                <a:spcPts val="2022"/>
              </a:spcBef>
              <a:buSzPct val="100000"/>
              <a:buChar char="•"/>
            </a:pPr>
            <a:r>
              <a:rPr lang="en-US" sz="1944" spc="39" kern="0" dirty="0" smtClean="0">
                <a:solidFill>
                  <a:srgbClr val="000000">
                    <a:alpha val="80000"/>
                  </a:srgbClr>
                </a:solidFill>
                <a:latin typeface="Source Sans Pro" pitchFamily="34" charset="0"/>
                <a:ea typeface="Source Sans Pro" pitchFamily="34" charset="-122"/>
                <a:cs typeface="Source Sans Pro" pitchFamily="34" charset="-120"/>
              </a:rPr>
              <a:t>Understanding the Four Levels of Omnipresence</a:t>
            </a:r>
          </a:p>
          <a:p>
            <a:pPr algn="l" lvl="1">
              <a:lnSpc>
                <a:spcPts val="1640"/>
              </a:lnSpc>
              <a:spcBef>
                <a:spcPts val="285"/>
              </a:spcBef>
              <a:buNone/>
            </a:pPr>
            <a:r>
              <a:rPr lang="en-US" sz="1242" spc="25" kern="0" dirty="0" smtClean="0">
                <a:solidFill>
                  <a:srgbClr val="000000">
                    <a:alpha val="80000"/>
                  </a:srgbClr>
                </a:solidFill>
                <a:latin typeface="Source Sans Pro" pitchFamily="34" charset="0"/>
                <a:ea typeface="Source Sans Pro" pitchFamily="34" charset="-122"/>
                <a:cs typeface="Source Sans Pro" pitchFamily="34" charset="-120"/>
              </a:rPr>
              <a:t>The coach introduced the concept of</a:t>
            </a:r>
          </a:p>
          <a:p>
            <a:pPr algn="l" marL="242900" indent="-242900">
              <a:lnSpc>
                <a:spcPts val="2309"/>
              </a:lnSpc>
              <a:spcBef>
                <a:spcPts val="2022"/>
              </a:spcBef>
              <a:buSzPct val="100000"/>
              <a:buChar char="•"/>
            </a:pPr>
            <a:r>
              <a:rPr lang="en-US" sz="1944" spc="39" kern="0" dirty="0" smtClean="0">
                <a:solidFill>
                  <a:srgbClr val="000000">
                    <a:alpha val="80000"/>
                  </a:srgbClr>
                </a:solidFill>
                <a:latin typeface="Source Sans Pro" pitchFamily="34" charset="0"/>
                <a:ea typeface="Source Sans Pro" pitchFamily="34" charset="-122"/>
                <a:cs typeface="Source Sans Pro" pitchFamily="34" charset="-120"/>
              </a:rPr>
              <a:t>The Commitment to Strategic Marketing</a:t>
            </a:r>
          </a:p>
          <a:p>
            <a:pPr algn="l" lvl="1">
              <a:lnSpc>
                <a:spcPts val="1640"/>
              </a:lnSpc>
              <a:spcBef>
                <a:spcPts val="285"/>
              </a:spcBef>
              <a:buNone/>
            </a:pPr>
            <a:r>
              <a:rPr lang="en-US" sz="1242" spc="25" kern="0" dirty="0" smtClean="0">
                <a:solidFill>
                  <a:srgbClr val="000000">
                    <a:alpha val="80000"/>
                  </a:srgbClr>
                </a:solidFill>
                <a:latin typeface="Source Sans Pro" pitchFamily="34" charset="0"/>
                <a:ea typeface="Source Sans Pro" pitchFamily="34" charset="-122"/>
                <a:cs typeface="Source Sans Pro" pitchFamily="34" charset="-120"/>
              </a:rPr>
              <a:t>The coach announced an exclusive mastermind opportunity to help a select group of individuals commit to monthly events, marketing support, and strategy sessions to grow their brand and impact, stressing the importance of consistent self-marketing.</a:t>
            </a:r>
            <a:endParaRPr lang="en-US" dirty="0"/>
          </a:p>
        </p:txBody>
      </p:sp>
    </p:spTree>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rtlCol="0" anchor="t" bIns="0" lIns="0" rIns="0" tIns="0"/>
          <a:lstStyle/>
          <a:p>
            <a:pPr algn="ctr">
              <a:lnSpc>
                <a:spcPts val="4266"/>
              </a:lnSpc>
              <a:buNone/>
            </a:pPr>
            <a:r>
              <a:rPr lang="en-US" b="1" sz="4688" spc="47" kern="0" dirty="0" smtClean="0">
                <a:solidFill>
                  <a:srgbClr val="000000">
                    <a:alpha val="80000"/>
                  </a:srgbClr>
                </a:solidFill>
                <a:latin typeface="Bebas Neue" pitchFamily="34" charset="0"/>
                <a:ea typeface="Bebas Neue" pitchFamily="34" charset="-122"/>
                <a:cs typeface="Bebas Neue" pitchFamily="34" charset="-120"/>
              </a:rPr>
              <a:t>Key Takeaways</a:t>
            </a:r>
            <a:endParaRPr lang="en-US" dirty="0"/>
          </a:p>
        </p:txBody>
      </p:sp>
      <p:sp>
        <p:nvSpPr>
          <p:cNvPr id="3" name="Object 2"/>
          <p:cNvSpPr/>
          <p:nvPr/>
        </p:nvSpPr>
        <p:spPr>
          <a:xfrm>
            <a:off x="952262" y="2016891"/>
            <a:ext cx="5446938" cy="3973075"/>
          </a:xfrm>
          <a:prstGeom prst="rect">
            <a:avLst/>
          </a:prstGeom>
          <a:noFill/>
        </p:spPr>
        <p:txBody>
          <a:bodyPr wrap="square" rtlCol="0" anchor="t" bIns="0" lIns="0" rIns="0" tIns="0"/>
          <a:lstStyle/>
          <a:p>
            <a:pPr algn="l" marL="242900" indent="-242900">
              <a:lnSpc>
                <a:spcPts val="2887"/>
              </a:lnSpc>
              <a:buSzPct val="100000"/>
              <a:buChar char="•"/>
            </a:pPr>
            <a:r>
              <a:rPr lang="en-US" sz="2430" spc="49" kern="0" dirty="0" smtClean="0">
                <a:solidFill>
                  <a:srgbClr val="000000">
                    <a:alpha val="80000"/>
                  </a:srgbClr>
                </a:solidFill>
                <a:latin typeface="Source Sans Pro" pitchFamily="34" charset="0"/>
                <a:ea typeface="Source Sans Pro" pitchFamily="34" charset="-122"/>
                <a:cs typeface="Source Sans Pro" pitchFamily="34" charset="-120"/>
              </a:rPr>
              <a:t>Accountability as a Catalyst</a:t>
            </a:r>
          </a:p>
          <a:p>
            <a:pPr algn="l" lvl="1">
              <a:lnSpc>
                <a:spcPts val="2049"/>
              </a:lnSpc>
              <a:spcBef>
                <a:spcPts val="356"/>
              </a:spcBef>
              <a:buNone/>
            </a:pPr>
            <a:r>
              <a:rPr lang="en-US" sz="1552" spc="31" kern="0" dirty="0" smtClean="0">
                <a:solidFill>
                  <a:srgbClr val="000000">
                    <a:alpha val="80000"/>
                  </a:srgbClr>
                </a:solidFill>
                <a:latin typeface="Source Sans Pro" pitchFamily="34" charset="0"/>
                <a:ea typeface="Source Sans Pro" pitchFamily="34" charset="-122"/>
                <a:cs typeface="Source Sans Pro" pitchFamily="34" charset="-120"/>
              </a:rPr>
              <a:t>Participants challenged to create video showcasing accomplishments, plans, and commitments</a:t>
            </a:r>
          </a:p>
          <a:p>
            <a:pPr algn="l" marL="242900" indent="-242900">
              <a:lnSpc>
                <a:spcPts val="2887"/>
              </a:lnSpc>
              <a:spcBef>
                <a:spcPts val="2527"/>
              </a:spcBef>
              <a:buSzPct val="100000"/>
              <a:buChar char="•"/>
            </a:pPr>
            <a:r>
              <a:rPr lang="en-US" sz="2430" spc="49" kern="0" dirty="0" smtClean="0">
                <a:solidFill>
                  <a:srgbClr val="000000">
                    <a:alpha val="80000"/>
                  </a:srgbClr>
                </a:solidFill>
                <a:latin typeface="Source Sans Pro" pitchFamily="34" charset="0"/>
                <a:ea typeface="Source Sans Pro" pitchFamily="34" charset="-122"/>
                <a:cs typeface="Source Sans Pro" pitchFamily="34" charset="-120"/>
              </a:rPr>
              <a:t>Graduation as Transcendence</a:t>
            </a:r>
          </a:p>
          <a:p>
            <a:pPr algn="l" lvl="1">
              <a:lnSpc>
                <a:spcPts val="2049"/>
              </a:lnSpc>
              <a:spcBef>
                <a:spcPts val="356"/>
              </a:spcBef>
              <a:buNone/>
            </a:pPr>
            <a:r>
              <a:rPr lang="en-US" sz="1552" spc="31" kern="0" dirty="0" smtClean="0">
                <a:solidFill>
                  <a:srgbClr val="000000">
                    <a:alpha val="80000"/>
                  </a:srgbClr>
                </a:solidFill>
                <a:latin typeface="Source Sans Pro" pitchFamily="34" charset="0"/>
                <a:ea typeface="Source Sans Pro" pitchFamily="34" charset="-122"/>
                <a:cs typeface="Source Sans Pro" pitchFamily="34" charset="-120"/>
              </a:rPr>
              <a:t>True graduation requires completing work and committing to what's next, overcoming internal barriers</a:t>
            </a:r>
          </a:p>
          <a:p>
            <a:pPr algn="l" marL="242900" indent="-242900">
              <a:lnSpc>
                <a:spcPts val="2887"/>
              </a:lnSpc>
              <a:spcBef>
                <a:spcPts val="2527"/>
              </a:spcBef>
              <a:buSzPct val="100000"/>
              <a:buChar char="•"/>
            </a:pPr>
            <a:r>
              <a:rPr lang="en-US" sz="2430" spc="49" kern="0" dirty="0" smtClean="0">
                <a:solidFill>
                  <a:srgbClr val="000000">
                    <a:alpha val="80000"/>
                  </a:srgbClr>
                </a:solidFill>
                <a:latin typeface="Source Sans Pro" pitchFamily="34" charset="0"/>
                <a:ea typeface="Source Sans Pro" pitchFamily="34" charset="-122"/>
                <a:cs typeface="Source Sans Pro" pitchFamily="34" charset="-120"/>
              </a:rPr>
              <a:t>Embracing Authenticity</a:t>
            </a:r>
          </a:p>
          <a:p>
            <a:pPr algn="l" lvl="1">
              <a:lnSpc>
                <a:spcPts val="2049"/>
              </a:lnSpc>
              <a:spcBef>
                <a:spcPts val="356"/>
              </a:spcBef>
              <a:buNone/>
            </a:pPr>
            <a:r>
              <a:rPr lang="en-US" sz="1552" spc="31" kern="0" dirty="0" smtClean="0">
                <a:solidFill>
                  <a:srgbClr val="000000">
                    <a:alpha val="80000"/>
                  </a:srgbClr>
                </a:solidFill>
                <a:latin typeface="Source Sans Pro" pitchFamily="34" charset="0"/>
                <a:ea typeface="Source Sans Pro" pitchFamily="34" charset="-122"/>
                <a:cs typeface="Source Sans Pro" pitchFamily="34" charset="-120"/>
              </a:rPr>
              <a:t>Overcoming resistance to self-expression through one-take content creation, public commitment as motivator</a:t>
            </a:r>
            <a:endParaRPr lang="en-US" dirty="0"/>
          </a:p>
        </p:txBody>
      </p:sp>
      <p:sp>
        <p:nvSpPr>
          <p:cNvPr id="4" name="Object 3"/>
          <p:cNvSpPr/>
          <p:nvPr/>
        </p:nvSpPr>
        <p:spPr>
          <a:xfrm>
            <a:off x="6284928" y="2016891"/>
            <a:ext cx="5446938" cy="2452908"/>
          </a:xfrm>
          <a:prstGeom prst="rect">
            <a:avLst/>
          </a:prstGeom>
          <a:noFill/>
        </p:spPr>
        <p:txBody>
          <a:bodyPr wrap="square" rtlCol="0" anchor="t" bIns="0" lIns="0" rIns="0" tIns="0"/>
          <a:lstStyle/>
          <a:p>
            <a:pPr algn="l" marL="242900" indent="-242900">
              <a:lnSpc>
                <a:spcPts val="2887"/>
              </a:lnSpc>
              <a:buSzPct val="100000"/>
              <a:buChar char="•"/>
            </a:pPr>
            <a:r>
              <a:rPr lang="en-US" sz="2430" spc="49" kern="0" dirty="0" smtClean="0">
                <a:solidFill>
                  <a:srgbClr val="000000">
                    <a:alpha val="80000"/>
                  </a:srgbClr>
                </a:solidFill>
                <a:latin typeface="Source Sans Pro" pitchFamily="34" charset="0"/>
                <a:ea typeface="Source Sans Pro" pitchFamily="34" charset="-122"/>
                <a:cs typeface="Source Sans Pro" pitchFamily="34" charset="-120"/>
              </a:rPr>
              <a:t>Synergistic Community Growth</a:t>
            </a:r>
          </a:p>
          <a:p>
            <a:pPr algn="l" lvl="1">
              <a:lnSpc>
                <a:spcPts val="2049"/>
              </a:lnSpc>
              <a:spcBef>
                <a:spcPts val="356"/>
              </a:spcBef>
              <a:buNone/>
            </a:pPr>
            <a:r>
              <a:rPr lang="en-US" sz="1552" spc="31" kern="0" dirty="0" smtClean="0">
                <a:solidFill>
                  <a:srgbClr val="000000">
                    <a:alpha val="80000"/>
                  </a:srgbClr>
                </a:solidFill>
                <a:latin typeface="Source Sans Pro" pitchFamily="34" charset="0"/>
                <a:ea typeface="Source Sans Pro" pitchFamily="34" charset="-122"/>
                <a:cs typeface="Source Sans Pro" pitchFamily="34" charset="-120"/>
              </a:rPr>
              <a:t>Leveraging community growth to expand impact, creating targeted challenges that feed into larger programs</a:t>
            </a:r>
          </a:p>
          <a:p>
            <a:pPr algn="l" marL="242900" indent="-242900">
              <a:lnSpc>
                <a:spcPts val="2887"/>
              </a:lnSpc>
              <a:spcBef>
                <a:spcPts val="2527"/>
              </a:spcBef>
              <a:buSzPct val="100000"/>
              <a:buChar char="•"/>
            </a:pPr>
            <a:r>
              <a:rPr lang="en-US" sz="2430" spc="49" kern="0" dirty="0" smtClean="0">
                <a:solidFill>
                  <a:srgbClr val="000000">
                    <a:alpha val="80000"/>
                  </a:srgbClr>
                </a:solidFill>
                <a:latin typeface="Source Sans Pro" pitchFamily="34" charset="0"/>
                <a:ea typeface="Source Sans Pro" pitchFamily="34" charset="-122"/>
                <a:cs typeface="Source Sans Pro" pitchFamily="34" charset="-120"/>
              </a:rPr>
              <a:t>Levels of Meaningful Presence</a:t>
            </a:r>
          </a:p>
          <a:p>
            <a:pPr algn="l" lvl="1">
              <a:lnSpc>
                <a:spcPts val="2049"/>
              </a:lnSpc>
              <a:spcBef>
                <a:spcPts val="356"/>
              </a:spcBef>
              <a:buNone/>
            </a:pPr>
            <a:r>
              <a:rPr lang="en-US" sz="1552" spc="31" kern="0" dirty="0" smtClean="0">
                <a:solidFill>
                  <a:srgbClr val="000000">
                    <a:alpha val="80000"/>
                  </a:srgbClr>
                </a:solidFill>
                <a:latin typeface="Source Sans Pro" pitchFamily="34" charset="0"/>
                <a:ea typeface="Source Sans Pro" pitchFamily="34" charset="-122"/>
                <a:cs typeface="Source Sans Pro" pitchFamily="34" charset="-120"/>
              </a:rPr>
              <a:t>Framework for positioning yourself in the market through consistent value and results, not just paid PR</a:t>
            </a:r>
            <a:endParaRPr lang="en-US" dirty="0"/>
          </a:p>
        </p:txBody>
      </p:sp>
    </p:spTree>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3f7f1"/>
        </a:solidFill>
        <a:effectLst/>
      </p:bgPr>
    </p:bg>
    <p:spTree>
      <p:nvGrpSpPr>
        <p:cNvPr id="1" name=""/>
        <p:cNvGrpSpPr/>
        <p:nvPr/>
      </p:nvGrpSpPr>
      <p:grpSpPr>
        <a:xfrm>
          <a:off x="0" y="0"/>
          <a:ext cx="0" cy="0"/>
          <a:chOff x="0" y="0"/>
          <a:chExt cx="0" cy="0"/>
        </a:xfrm>
      </p:grpSpPr>
      <p:sp>
        <p:nvSpPr>
          <p:cNvPr id="2" name="Object 1"/>
          <p:cNvSpPr/>
          <p:nvPr/>
        </p:nvSpPr>
        <p:spPr>
          <a:xfrm>
            <a:off x="476131" y="476131"/>
            <a:ext cx="5730712" cy="5904024"/>
          </a:xfrm>
          <a:prstGeom prst="rect">
            <a:avLst/>
          </a:prstGeom>
          <a:solidFill>
            <a:srgbClr val="466aad"/>
          </a:solidFill>
        </p:spPr>
      </p:sp>
      <p:pic>
        <p:nvPicPr>
          <p:cNvPr id="3" name="Object 2" descr="Owning Your Journey and Causing Your Future">    </p:cNvPr>
          <p:cNvPicPr>
            <a:picLocks noChangeAspect="1"/>
          </p:cNvPicPr>
          <p:nvPr/>
        </p:nvPicPr>
        <p:blipFill>
          <a:blip r:embed="rId1"/>
          <a:srcRect l="0" r="0" t="15659" b="15659"/>
          <a:stretch/>
        </p:blipFill>
        <p:spPr>
          <a:xfrm>
            <a:off x="476131" y="476131"/>
            <a:ext cx="5730712" cy="5904024"/>
          </a:xfrm>
          <a:prstGeom prst="rect">
            <a:avLst/>
          </a:prstGeom>
        </p:spPr>
      </p:pic>
      <p:sp>
        <p:nvSpPr>
          <p:cNvPr id="4" name="Object 3"/>
          <p:cNvSpPr/>
          <p:nvPr/>
        </p:nvSpPr>
        <p:spPr>
          <a:xfrm>
            <a:off x="6448241" y="1867028"/>
            <a:ext cx="5499312" cy="541599"/>
          </a:xfrm>
          <a:prstGeom prst="rect">
            <a:avLst/>
          </a:prstGeom>
          <a:noFill/>
        </p:spPr>
        <p:txBody>
          <a:bodyPr wrap="square" rtlCol="0" anchor="ctr" bIns="0" lIns="0" rIns="0" tIns="0"/>
          <a:lstStyle/>
          <a:p>
            <a:pPr algn="ctr">
              <a:lnSpc>
                <a:spcPts val="4266"/>
              </a:lnSpc>
              <a:buNone/>
            </a:pPr>
            <a:r>
              <a:rPr lang="en-US" b="1" sz="4688" spc="47" kern="0" dirty="0" smtClean="0">
                <a:solidFill>
                  <a:srgbClr val="000000">
                    <a:alpha val="80000"/>
                  </a:srgbClr>
                </a:solidFill>
                <a:latin typeface="Bebas Neue" pitchFamily="34" charset="0"/>
                <a:ea typeface="Bebas Neue" pitchFamily="34" charset="-122"/>
                <a:cs typeface="Bebas Neue" pitchFamily="34" charset="-120"/>
              </a:rPr>
              <a:t>Conclusion</a:t>
            </a:r>
            <a:endParaRPr lang="en-US" dirty="0"/>
          </a:p>
        </p:txBody>
      </p:sp>
      <p:sp>
        <p:nvSpPr>
          <p:cNvPr id="5" name="Object 4"/>
          <p:cNvSpPr/>
          <p:nvPr/>
        </p:nvSpPr>
        <p:spPr>
          <a:xfrm>
            <a:off x="6448241" y="2553847"/>
            <a:ext cx="5499312" cy="2442552"/>
          </a:xfrm>
          <a:prstGeom prst="rect">
            <a:avLst/>
          </a:prstGeom>
          <a:noFill/>
        </p:spPr>
        <p:txBody>
          <a:bodyPr wrap="square" rtlCol="0" anchor="ctr" bIns="0" lIns="0" rIns="0" tIns="0"/>
          <a:lstStyle/>
          <a:p>
            <a:pPr algn="ctr">
              <a:lnSpc>
                <a:spcPts val="2138"/>
              </a:lnSpc>
              <a:spcBef>
                <a:spcPts val="1121"/>
              </a:spcBef>
              <a:buNone/>
            </a:pPr>
            <a:r>
              <a:rPr lang="en-US" sz="1620" spc="32" kern="0" dirty="0" smtClean="0">
                <a:solidFill>
                  <a:srgbClr val="000000">
                    <a:alpha val="80000"/>
                  </a:srgbClr>
                </a:solidFill>
                <a:latin typeface="Source Sans Pro" pitchFamily="34" charset="0"/>
                <a:ea typeface="Source Sans Pro" pitchFamily="34" charset="-122"/>
                <a:cs typeface="Source Sans Pro" pitchFamily="34" charset="-120"/>
              </a:rPr>
              <a:t>The presentation concludes by emphasizing the need to take consistent, visible action and set sights on what's next, as the key to personal and professional growth. It challenges the audience to complete their current commitments, own their progress, and design a future aligned with their true purpose and values. The coach reminds the group that wrestling with the past is a default position, and to move forward, they must consciously cause and create their future self.</a:t>
            </a:r>
            <a:endParaRPr lang="en-US" dirty="0"/>
          </a:p>
        </p:txBody>
      </p:sp>
    </p:spTree>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476131" y="476131"/>
            <a:ext cx="4382309" cy="5904024"/>
          </a:xfrm>
          <a:prstGeom prst="rect">
            <a:avLst/>
          </a:prstGeom>
          <a:solidFill>
            <a:srgbClr val="466aad"/>
          </a:solidFill>
        </p:spPr>
      </p:sp>
      <p:pic>
        <p:nvPicPr>
          <p:cNvPr id="3" name="Object 2" descr="Accountability and Omnipresence">    </p:cNvPr>
          <p:cNvPicPr>
            <a:picLocks noChangeAspect="1"/>
          </p:cNvPicPr>
          <p:nvPr/>
        </p:nvPicPr>
        <p:blipFill>
          <a:blip r:embed="rId1"/>
          <a:srcRect l="12887" r="12887" t="0" b="0"/>
          <a:stretch/>
        </p:blipFill>
        <p:spPr>
          <a:xfrm>
            <a:off x="476131" y="476131"/>
            <a:ext cx="4382309" cy="5904024"/>
          </a:xfrm>
          <a:prstGeom prst="rect">
            <a:avLst/>
          </a:prstGeom>
        </p:spPr>
      </p:pic>
      <p:sp>
        <p:nvSpPr>
          <p:cNvPr id="4" name="Object 3"/>
          <p:cNvSpPr/>
          <p:nvPr/>
        </p:nvSpPr>
        <p:spPr>
          <a:xfrm>
            <a:off x="5638259" y="1867028"/>
            <a:ext cx="5770873" cy="1624797"/>
          </a:xfrm>
          <a:prstGeom prst="rect">
            <a:avLst/>
          </a:prstGeom>
          <a:noFill/>
        </p:spPr>
        <p:txBody>
          <a:bodyPr wrap="square" rtlCol="0" anchor="ctr" bIns="0" lIns="0" rIns="0" tIns="0"/>
          <a:lstStyle/>
          <a:p>
            <a:pPr algn="ctr">
              <a:lnSpc>
                <a:spcPts val="4266"/>
              </a:lnSpc>
              <a:buNone/>
            </a:pPr>
            <a:r>
              <a:rPr lang="en-US" b="1" sz="4688" spc="47" kern="0" dirty="0" smtClean="0">
                <a:solidFill>
                  <a:srgbClr val="000000">
                    <a:alpha val="80000"/>
                  </a:srgbClr>
                </a:solidFill>
                <a:latin typeface="Bebas Neue" pitchFamily="34" charset="0"/>
                <a:ea typeface="Bebas Neue" pitchFamily="34" charset="-122"/>
                <a:cs typeface="Bebas Neue" pitchFamily="34" charset="-120"/>
              </a:rPr>
              <a:t>Accountability and Omnipresence: Mastering What Comes Next</a:t>
            </a:r>
            <a:endParaRPr lang="en-US" dirty="0"/>
          </a:p>
        </p:txBody>
      </p:sp>
      <p:sp>
        <p:nvSpPr>
          <p:cNvPr id="5" name="Object 4"/>
          <p:cNvSpPr/>
          <p:nvPr/>
        </p:nvSpPr>
        <p:spPr>
          <a:xfrm>
            <a:off x="5093173" y="3637045"/>
            <a:ext cx="6861047" cy="1356973"/>
          </a:xfrm>
          <a:prstGeom prst="rect">
            <a:avLst/>
          </a:prstGeom>
          <a:noFill/>
        </p:spPr>
        <p:txBody>
          <a:bodyPr wrap="square" rtlCol="0" anchor="ctr" bIns="0" lIns="0" rIns="0" tIns="0"/>
          <a:lstStyle/>
          <a:p>
            <a:pPr algn="ctr">
              <a:lnSpc>
                <a:spcPts val="2138"/>
              </a:lnSpc>
              <a:spcBef>
                <a:spcPts val="1121"/>
              </a:spcBef>
              <a:buNone/>
            </a:pPr>
            <a:r>
              <a:rPr lang="en-US" sz="1620" spc="32" kern="0" dirty="0" smtClean="0">
                <a:solidFill>
                  <a:srgbClr val="000000">
                    <a:alpha val="80000"/>
                  </a:srgbClr>
                </a:solidFill>
                <a:latin typeface="Source Sans Pro" pitchFamily="34" charset="0"/>
                <a:ea typeface="Source Sans Pro" pitchFamily="34" charset="-122"/>
                <a:cs typeface="Source Sans Pro" pitchFamily="34" charset="-120"/>
              </a:rPr>
              <a:t>Accountability is a transformative force that empowers individuals to create a concise narrative of their accomplishments, future plans, and the impact they aim to have on the world. By embracing vulnerability and committing to public declarations, participants unlock the power of completion, silencing the internal barriers that hold them back.</a:t>
            </a:r>
            <a:endParaRPr lang="en-US" dirty="0"/>
          </a:p>
        </p:txBody>
      </p:sp>
    </p:spTree>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file>

<file path=ppt/tags/tag2.xml><?xml version="1.0" encoding="utf-8"?>
<p:tagLst xmlns:a="http://schemas.openxmlformats.org/drawingml/2006/main" xmlns:r="http://schemas.openxmlformats.org/officeDocument/2006/relationships" xmlns:p="http://schemas.openxmlformats.org/presentationml/2006/main"/>
</file>

<file path=ppt/tags/tag3.xml><?xml version="1.0" encoding="utf-8"?>
<p:tagLst xmlns:a="http://schemas.openxmlformats.org/drawingml/2006/main" xmlns:r="http://schemas.openxmlformats.org/officeDocument/2006/relationships" xmlns:p="http://schemas.openxmlformats.org/presentationml/2006/main"/>
</file>

<file path=ppt/tags/tag4.xml><?xml version="1.0" encoding="utf-8"?>
<p:tagLst xmlns:a="http://schemas.openxmlformats.org/drawingml/2006/main" xmlns:r="http://schemas.openxmlformats.org/officeDocument/2006/relationships" xmlns:p="http://schemas.openxmlformats.org/presentationml/2006/main"/>
</file>

<file path=ppt/tags/tag5.xml><?xml version="1.0" encoding="utf-8"?>
<p:tagLst xmlns:a="http://schemas.openxmlformats.org/drawingml/2006/main" xmlns:r="http://schemas.openxmlformats.org/officeDocument/2006/relationships" xmlns:p="http://schemas.openxmlformats.org/presentationml/2006/main"/>
</file>

<file path=ppt/tags/tag6.xml><?xml version="1.0" encoding="utf-8"?>
<p:tagLst xmlns:a="http://schemas.openxmlformats.org/drawingml/2006/main" xmlns:r="http://schemas.openxmlformats.org/officeDocument/2006/relationships" xmlns:p="http://schemas.openxmlformats.org/presentationml/2006/main"/>
</file>

<file path=ppt/tags/tag7.xml><?xml version="1.0" encoding="utf-8"?>
<p:tagLst xmlns:a="http://schemas.openxmlformats.org/drawingml/2006/main" xmlns:r="http://schemas.openxmlformats.org/officeDocument/2006/relationships" xmlns:p="http://schemas.openxmlformats.org/presentationml/2006/main"/>
</file>

<file path=ppt/tags/tag8.xml><?xml version="1.0" encoding="utf-8"?>
<p:tagLst xmlns:a="http://schemas.openxmlformats.org/drawingml/2006/main" xmlns:r="http://schemas.openxmlformats.org/officeDocument/2006/relationships" xmlns:p="http://schemas.openxmlformats.org/presentationml/2006/main"/>
</file>

<file path=ppt/tags/tag9.xml><?xml version="1.0" encoding="utf-8"?>
<p:tagLst xmlns:a="http://schemas.openxmlformats.org/drawingml/2006/main" xmlns:r="http://schemas.openxmlformats.org/officeDocument/2006/relationships" xmlns:p="http://schemas.openxmlformats.org/presentationml/2006/main"/>
</file>

<file path=ppt/tags/tag10.xml><?xml version="1.0" encoding="utf-8"?>
<p:tagLst xmlns:a="http://schemas.openxmlformats.org/drawingml/2006/main" xmlns:r="http://schemas.openxmlformats.org/officeDocument/2006/relationships" xmlns:p="http://schemas.openxmlformats.org/presentationml/2006/main"/>
</file>

<file path=ppt/tags/tag11.xml><?xml version="1.0" encoding="utf-8"?>
<p:tagLst xmlns:a="http://schemas.openxmlformats.org/drawingml/2006/main" xmlns:r="http://schemas.openxmlformats.org/officeDocument/2006/relationships" xmlns:p="http://schemas.openxmlformats.org/presentationml/2006/main"/>
</file>

<file path=ppt/tags/tag12.xml><?xml version="1.0" encoding="utf-8"?>
<p:tagLst xmlns:a="http://schemas.openxmlformats.org/drawingml/2006/main" xmlns:r="http://schemas.openxmlformats.org/officeDocument/2006/relationships" xmlns:p="http://schemas.openxmlformats.org/presentationml/2006/main"/>
</file>

<file path=ppt/tags/tag13.xml><?xml version="1.0" encoding="utf-8"?>
<p:tagLst xmlns:a="http://schemas.openxmlformats.org/drawingml/2006/main" xmlns:r="http://schemas.openxmlformats.org/officeDocument/2006/relationships" xmlns:p="http://schemas.openxmlformats.org/presentationml/2006/main"/>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PresentationFormat>
  <Paragraphs>0</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Beautiful.ai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Accountability and Omnipresence Mastering What Comes Next</dc:title>
  <dc:subject>Accountability and Omnipresence Mastering What Comes Next</dc:subject>
  <dc:creator>Mike Gumnani</dc:creator>
  <cp:lastModifiedBy>Mike Gumnani</cp:lastModifiedBy>
  <cp:revision>1</cp:revision>
  <dcterms:created xsi:type="dcterms:W3CDTF">2025-07-22T14:26:41.760Z</dcterms:created>
  <dcterms:modified xsi:type="dcterms:W3CDTF">2025-07-22T14:26:41.760Z</dcterms:modified>
</cp:coreProperties>
</file>